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eb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 id="2147483701" r:id="rId6"/>
  </p:sldMasterIdLst>
  <p:notesMasterIdLst>
    <p:notesMasterId r:id="rId39"/>
  </p:notesMasterIdLst>
  <p:sldIdLst>
    <p:sldId id="256" r:id="rId7"/>
    <p:sldId id="282" r:id="rId8"/>
    <p:sldId id="257" r:id="rId9"/>
    <p:sldId id="283" r:id="rId10"/>
    <p:sldId id="258" r:id="rId11"/>
    <p:sldId id="259" r:id="rId12"/>
    <p:sldId id="263" r:id="rId13"/>
    <p:sldId id="280" r:id="rId14"/>
    <p:sldId id="284" r:id="rId15"/>
    <p:sldId id="260" r:id="rId16"/>
    <p:sldId id="264" r:id="rId17"/>
    <p:sldId id="281" r:id="rId18"/>
    <p:sldId id="285" r:id="rId19"/>
    <p:sldId id="265" r:id="rId20"/>
    <p:sldId id="261" r:id="rId21"/>
    <p:sldId id="262" r:id="rId22"/>
    <p:sldId id="266" r:id="rId23"/>
    <p:sldId id="267" r:id="rId24"/>
    <p:sldId id="275" r:id="rId25"/>
    <p:sldId id="286" r:id="rId26"/>
    <p:sldId id="287" r:id="rId27"/>
    <p:sldId id="268" r:id="rId28"/>
    <p:sldId id="269" r:id="rId29"/>
    <p:sldId id="270" r:id="rId30"/>
    <p:sldId id="273" r:id="rId31"/>
    <p:sldId id="271" r:id="rId32"/>
    <p:sldId id="272" r:id="rId33"/>
    <p:sldId id="276" r:id="rId34"/>
    <p:sldId id="277" r:id="rId35"/>
    <p:sldId id="278" r:id="rId36"/>
    <p:sldId id="279" r:id="rId37"/>
    <p:sldId id="274" r:id="rId38"/>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0" autoAdjust="0"/>
    <p:restoredTop sz="95056" autoAdjust="0"/>
  </p:normalViewPr>
  <p:slideViewPr>
    <p:cSldViewPr snapToGrid="0">
      <p:cViewPr>
        <p:scale>
          <a:sx n="50" d="100"/>
          <a:sy n="50" d="100"/>
        </p:scale>
        <p:origin x="2622" y="14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6CCD2-0B12-42AA-8B02-D265BB48CA10}" type="datetimeFigureOut">
              <a:rPr lang="en-GB" smtClean="0"/>
              <a:t>02/08/2019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F666-A4D7-4CF7-9475-8FA559BF0F1A}" type="slidenum">
              <a:rPr lang="en-GB" smtClean="0"/>
              <a:t>‹#›</a:t>
            </a:fld>
            <a:endParaRPr lang="en-GB"/>
          </a:p>
        </p:txBody>
      </p:sp>
    </p:spTree>
    <p:extLst>
      <p:ext uri="{BB962C8B-B14F-4D97-AF65-F5344CB8AC3E}">
        <p14:creationId xmlns:p14="http://schemas.microsoft.com/office/powerpoint/2010/main" val="418859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worth noting that some of the vim’s inside the </a:t>
            </a:r>
            <a:r>
              <a:rPr lang="en-GB"/>
              <a:t>Sets palette also work on Maps.</a:t>
            </a:r>
          </a:p>
          <a:p>
            <a:r>
              <a:rPr lang="en-GB" dirty="0"/>
              <a:t>You may see other names such as Dictionaries, Associative Arrays and Hash Tables. These are all very similar to Maps and can now be programmed in LabVIEW.</a:t>
            </a:r>
          </a:p>
          <a:p>
            <a:r>
              <a:rPr lang="en-GB" dirty="0"/>
              <a:t>In the past LabVIEW users have achieved this functionality through Variant Attributes.</a:t>
            </a:r>
          </a:p>
        </p:txBody>
      </p:sp>
      <p:sp>
        <p:nvSpPr>
          <p:cNvPr id="4" name="Slide Number Placeholder 3"/>
          <p:cNvSpPr>
            <a:spLocks noGrp="1"/>
          </p:cNvSpPr>
          <p:nvPr>
            <p:ph type="sldNum" sz="quarter" idx="5"/>
          </p:nvPr>
        </p:nvSpPr>
        <p:spPr/>
        <p:txBody>
          <a:bodyPr/>
          <a:lstStyle/>
          <a:p>
            <a:fld id="{94D5F666-A4D7-4CF7-9475-8FA559BF0F1A}" type="slidenum">
              <a:rPr lang="en-GB" smtClean="0"/>
              <a:t>6</a:t>
            </a:fld>
            <a:endParaRPr lang="en-GB"/>
          </a:p>
        </p:txBody>
      </p:sp>
    </p:spTree>
    <p:extLst>
      <p:ext uri="{BB962C8B-B14F-4D97-AF65-F5344CB8AC3E}">
        <p14:creationId xmlns:p14="http://schemas.microsoft.com/office/powerpoint/2010/main" val="26306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run into situations in the past where I need to keep track of which Service Modules are currently active, and what responsibilities they have. I’ve tried to build things like a variant attribute table, or a JSON config string to keep records of the data, maps can help here too. There is an example in the example finder named Registration Map Usage which shows how to do it.</a:t>
            </a:r>
          </a:p>
        </p:txBody>
      </p:sp>
      <p:sp>
        <p:nvSpPr>
          <p:cNvPr id="4" name="Slide Number Placeholder 3"/>
          <p:cNvSpPr>
            <a:spLocks noGrp="1"/>
          </p:cNvSpPr>
          <p:nvPr>
            <p:ph type="sldNum" sz="quarter" idx="5"/>
          </p:nvPr>
        </p:nvSpPr>
        <p:spPr/>
        <p:txBody>
          <a:bodyPr/>
          <a:lstStyle/>
          <a:p>
            <a:fld id="{94D5F666-A4D7-4CF7-9475-8FA559BF0F1A}" type="slidenum">
              <a:rPr lang="en-GB" smtClean="0"/>
              <a:t>15</a:t>
            </a:fld>
            <a:endParaRPr lang="en-GB"/>
          </a:p>
        </p:txBody>
      </p:sp>
    </p:spTree>
    <p:extLst>
      <p:ext uri="{BB962C8B-B14F-4D97-AF65-F5344CB8AC3E}">
        <p14:creationId xmlns:p14="http://schemas.microsoft.com/office/powerpoint/2010/main" val="409230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16</a:t>
            </a:fld>
            <a:endParaRPr lang="en-GB"/>
          </a:p>
        </p:txBody>
      </p:sp>
    </p:spTree>
    <p:extLst>
      <p:ext uri="{BB962C8B-B14F-4D97-AF65-F5344CB8AC3E}">
        <p14:creationId xmlns:p14="http://schemas.microsoft.com/office/powerpoint/2010/main" val="282413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Pure Function is complex and takes a long time to execute, it may be worth remembering the result so that if it is called again with the same parameters, we can just pass out the result without executing. This can be stored in a map.</a:t>
            </a:r>
          </a:p>
        </p:txBody>
      </p:sp>
      <p:sp>
        <p:nvSpPr>
          <p:cNvPr id="4" name="Slide Number Placeholder 3"/>
          <p:cNvSpPr>
            <a:spLocks noGrp="1"/>
          </p:cNvSpPr>
          <p:nvPr>
            <p:ph type="sldNum" sz="quarter" idx="5"/>
          </p:nvPr>
        </p:nvSpPr>
        <p:spPr/>
        <p:txBody>
          <a:bodyPr/>
          <a:lstStyle/>
          <a:p>
            <a:fld id="{94D5F666-A4D7-4CF7-9475-8FA559BF0F1A}" type="slidenum">
              <a:rPr lang="en-GB" smtClean="0"/>
              <a:t>19</a:t>
            </a:fld>
            <a:endParaRPr lang="en-GB"/>
          </a:p>
        </p:txBody>
      </p:sp>
    </p:spTree>
    <p:extLst>
      <p:ext uri="{BB962C8B-B14F-4D97-AF65-F5344CB8AC3E}">
        <p14:creationId xmlns:p14="http://schemas.microsoft.com/office/powerpoint/2010/main" val="374675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26</a:t>
            </a:fld>
            <a:endParaRPr lang="en-GB"/>
          </a:p>
        </p:txBody>
      </p:sp>
    </p:spTree>
    <p:extLst>
      <p:ext uri="{BB962C8B-B14F-4D97-AF65-F5344CB8AC3E}">
        <p14:creationId xmlns:p14="http://schemas.microsoft.com/office/powerpoint/2010/main" val="261303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 is Variant Attributes on both plots</a:t>
            </a:r>
          </a:p>
          <a:p>
            <a:r>
              <a:rPr lang="en-GB" dirty="0"/>
              <a:t>Red is Maps on the table build plot, look in map on the find table items map</a:t>
            </a:r>
          </a:p>
          <a:p>
            <a:r>
              <a:rPr lang="en-GB" dirty="0"/>
              <a:t>Green is In Place Element find method</a:t>
            </a:r>
          </a:p>
          <a:p>
            <a:r>
              <a:rPr lang="en-GB" dirty="0"/>
              <a:t>Orange is Convert to Array find method.</a:t>
            </a:r>
          </a:p>
        </p:txBody>
      </p:sp>
      <p:sp>
        <p:nvSpPr>
          <p:cNvPr id="4" name="Slide Number Placeholder 3"/>
          <p:cNvSpPr>
            <a:spLocks noGrp="1"/>
          </p:cNvSpPr>
          <p:nvPr>
            <p:ph type="sldNum" sz="quarter" idx="5"/>
          </p:nvPr>
        </p:nvSpPr>
        <p:spPr/>
        <p:txBody>
          <a:bodyPr/>
          <a:lstStyle/>
          <a:p>
            <a:fld id="{94D5F666-A4D7-4CF7-9475-8FA559BF0F1A}" type="slidenum">
              <a:rPr lang="en-GB" smtClean="0"/>
              <a:t>27</a:t>
            </a:fld>
            <a:endParaRPr lang="en-GB"/>
          </a:p>
        </p:txBody>
      </p:sp>
    </p:spTree>
    <p:extLst>
      <p:ext uri="{BB962C8B-B14F-4D97-AF65-F5344CB8AC3E}">
        <p14:creationId xmlns:p14="http://schemas.microsoft.com/office/powerpoint/2010/main" val="393351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Blue/turquoise/green is arrays</a:t>
            </a:r>
          </a:p>
          <a:p>
            <a:r>
              <a:rPr lang="en-GB" dirty="0"/>
              <a:t>Red/orange/yellow is sets</a:t>
            </a:r>
          </a:p>
        </p:txBody>
      </p:sp>
      <p:sp>
        <p:nvSpPr>
          <p:cNvPr id="4" name="Slide Number Placeholder 3"/>
          <p:cNvSpPr>
            <a:spLocks noGrp="1"/>
          </p:cNvSpPr>
          <p:nvPr>
            <p:ph type="sldNum" sz="quarter" idx="5"/>
          </p:nvPr>
        </p:nvSpPr>
        <p:spPr/>
        <p:txBody>
          <a:bodyPr/>
          <a:lstStyle/>
          <a:p>
            <a:fld id="{94D5F666-A4D7-4CF7-9475-8FA559BF0F1A}" type="slidenum">
              <a:rPr lang="en-GB" smtClean="0"/>
              <a:t>29</a:t>
            </a:fld>
            <a:endParaRPr lang="en-GB"/>
          </a:p>
        </p:txBody>
      </p:sp>
    </p:spTree>
    <p:extLst>
      <p:ext uri="{BB962C8B-B14F-4D97-AF65-F5344CB8AC3E}">
        <p14:creationId xmlns:p14="http://schemas.microsoft.com/office/powerpoint/2010/main" val="282767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D5F666-A4D7-4CF7-9475-8FA559BF0F1A}" type="slidenum">
              <a:rPr lang="en-GB" smtClean="0"/>
              <a:t>30</a:t>
            </a:fld>
            <a:endParaRPr lang="en-GB"/>
          </a:p>
        </p:txBody>
      </p:sp>
    </p:spTree>
    <p:extLst>
      <p:ext uri="{BB962C8B-B14F-4D97-AF65-F5344CB8AC3E}">
        <p14:creationId xmlns:p14="http://schemas.microsoft.com/office/powerpoint/2010/main" val="2660757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2689823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052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175628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66483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250009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156053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4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9559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799928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2908296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5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16002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61DD-F058-407A-BB0F-A2CFB13D01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186B7E-0141-443A-9058-9428DEAFE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D8FF54-DB20-4FA6-BB49-88F38659A743}"/>
              </a:ext>
            </a:extLst>
          </p:cNvPr>
          <p:cNvSpPr>
            <a:spLocks noGrp="1"/>
          </p:cNvSpPr>
          <p:nvPr>
            <p:ph type="dt" sz="half" idx="10"/>
          </p:nvPr>
        </p:nvSpPr>
        <p:spPr/>
        <p:txBody>
          <a:bodyPr/>
          <a:lstStyle/>
          <a:p>
            <a:fld id="{CBBD211F-DDB5-413E-8C95-B03A981126BB}" type="datetimeFigureOut">
              <a:rPr lang="en-GB" smtClean="0"/>
              <a:t>02/08/2019</a:t>
            </a:fld>
            <a:endParaRPr lang="en-GB"/>
          </a:p>
        </p:txBody>
      </p:sp>
      <p:sp>
        <p:nvSpPr>
          <p:cNvPr id="5" name="Footer Placeholder 4">
            <a:extLst>
              <a:ext uri="{FF2B5EF4-FFF2-40B4-BE49-F238E27FC236}">
                <a16:creationId xmlns:a16="http://schemas.microsoft.com/office/drawing/2014/main" id="{0C7D0A71-50EA-4932-B9ED-89C4E665D4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BC438B-D6D1-47F0-8BA0-3E5047708CDF}"/>
              </a:ext>
            </a:extLst>
          </p:cNvPr>
          <p:cNvSpPr>
            <a:spLocks noGrp="1"/>
          </p:cNvSpPr>
          <p:nvPr>
            <p:ph type="sldNum" sz="quarter" idx="12"/>
          </p:nvPr>
        </p:nvSpPr>
        <p:spPr/>
        <p:txBody>
          <a:bodyPr/>
          <a:lstStyle/>
          <a:p>
            <a:fld id="{5FF6A7F4-25AF-4E93-91E4-1B07DDC33BDC}" type="slidenum">
              <a:rPr lang="en-GB" smtClean="0"/>
              <a:t>‹#›</a:t>
            </a:fld>
            <a:endParaRPr lang="en-GB"/>
          </a:p>
        </p:txBody>
      </p:sp>
    </p:spTree>
    <p:extLst>
      <p:ext uri="{BB962C8B-B14F-4D97-AF65-F5344CB8AC3E}">
        <p14:creationId xmlns:p14="http://schemas.microsoft.com/office/powerpoint/2010/main" val="53169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280960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09314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112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17696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706638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278764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66888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89440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3221949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968603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75725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3064450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641754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249819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8430400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094178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3369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657693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852057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3A8-5CFB-46DF-8CEC-0924EAB7C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3116B7-6846-4AA1-AD48-195AB21AC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308404-4858-4336-8C3F-D6221DC526E5}"/>
              </a:ext>
            </a:extLst>
          </p:cNvPr>
          <p:cNvSpPr>
            <a:spLocks noGrp="1"/>
          </p:cNvSpPr>
          <p:nvPr>
            <p:ph type="dt" sz="half" idx="10"/>
          </p:nvPr>
        </p:nvSpPr>
        <p:spPr/>
        <p:txBody>
          <a:bodyPr/>
          <a:lstStyle/>
          <a:p>
            <a:fld id="{FBC71890-FF7D-499A-B903-FA26201A0FD1}" type="datetimeFigureOut">
              <a:rPr lang="en-GB" smtClean="0"/>
              <a:t>02/08/2019</a:t>
            </a:fld>
            <a:endParaRPr lang="en-GB"/>
          </a:p>
        </p:txBody>
      </p:sp>
      <p:sp>
        <p:nvSpPr>
          <p:cNvPr id="5" name="Footer Placeholder 4">
            <a:extLst>
              <a:ext uri="{FF2B5EF4-FFF2-40B4-BE49-F238E27FC236}">
                <a16:creationId xmlns:a16="http://schemas.microsoft.com/office/drawing/2014/main" id="{F49C45DE-8955-438A-ACB6-45A1C15942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55D00-AD53-496A-B1F7-B7B6A4445196}"/>
              </a:ext>
            </a:extLst>
          </p:cNvPr>
          <p:cNvSpPr>
            <a:spLocks noGrp="1"/>
          </p:cNvSpPr>
          <p:nvPr>
            <p:ph type="sldNum" sz="quarter" idx="12"/>
          </p:nvPr>
        </p:nvSpPr>
        <p:spPr/>
        <p:txBody>
          <a:bodyPr/>
          <a:lstStyle/>
          <a:p>
            <a:fld id="{10D4060F-4B34-4AB1-97BD-49524A2E53E4}" type="slidenum">
              <a:rPr lang="en-GB" smtClean="0"/>
              <a:t>‹#›</a:t>
            </a:fld>
            <a:endParaRPr lang="en-GB"/>
          </a:p>
        </p:txBody>
      </p:sp>
    </p:spTree>
    <p:extLst>
      <p:ext uri="{BB962C8B-B14F-4D97-AF65-F5344CB8AC3E}">
        <p14:creationId xmlns:p14="http://schemas.microsoft.com/office/powerpoint/2010/main" val="367029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047845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59158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582454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2383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053676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36048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63301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654270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80202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75853724"/>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592182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4703316"/>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087822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0233455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610829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935043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626787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5286979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4179551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50466859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436022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87064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82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64739660"/>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8279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52045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0180829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4.xml"/><Relationship Id="rId4" Type="http://schemas.openxmlformats.org/officeDocument/2006/relationships/image" Target="../media/image13.tmp"/></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webp"/><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labviewwiki.org/wiki/NIWeek_2019" TargetMode="External"/><Relationship Id="rId2" Type="http://schemas.openxmlformats.org/officeDocument/2006/relationships/hyperlink" Target="https://www.youtube.com/watch?v=5L9tqv3a5TU&amp;feature=youtu.be"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C92D3-FB57-4448-942A-5C69E97EAAE3}"/>
              </a:ext>
            </a:extLst>
          </p:cNvPr>
          <p:cNvSpPr>
            <a:spLocks noGrp="1"/>
          </p:cNvSpPr>
          <p:nvPr>
            <p:ph type="ctrTitle"/>
          </p:nvPr>
        </p:nvSpPr>
        <p:spPr/>
        <p:txBody>
          <a:bodyPr/>
          <a:lstStyle/>
          <a:p>
            <a:r>
              <a:rPr lang="en-GB" dirty="0"/>
              <a:t>A new datatype in LabVIEW</a:t>
            </a:r>
          </a:p>
        </p:txBody>
      </p:sp>
      <p:sp>
        <p:nvSpPr>
          <p:cNvPr id="5" name="Subtitle 4">
            <a:extLst>
              <a:ext uri="{FF2B5EF4-FFF2-40B4-BE49-F238E27FC236}">
                <a16:creationId xmlns:a16="http://schemas.microsoft.com/office/drawing/2014/main" id="{8A10F9BB-EDD0-41F0-8D16-569A268194DC}"/>
              </a:ext>
            </a:extLst>
          </p:cNvPr>
          <p:cNvSpPr>
            <a:spLocks noGrp="1"/>
          </p:cNvSpPr>
          <p:nvPr>
            <p:ph type="subTitle" idx="1"/>
          </p:nvPr>
        </p:nvSpPr>
        <p:spPr/>
        <p:txBody>
          <a:bodyPr/>
          <a:lstStyle/>
          <a:p>
            <a:r>
              <a:rPr lang="en-GB" dirty="0"/>
              <a:t>Sets and Maps</a:t>
            </a:r>
          </a:p>
        </p:txBody>
      </p:sp>
      <p:sp>
        <p:nvSpPr>
          <p:cNvPr id="6" name="Text Placeholder 5">
            <a:extLst>
              <a:ext uri="{FF2B5EF4-FFF2-40B4-BE49-F238E27FC236}">
                <a16:creationId xmlns:a16="http://schemas.microsoft.com/office/drawing/2014/main" id="{12D34BD7-59E3-4E5A-95E8-754FEAFD245C}"/>
              </a:ext>
            </a:extLst>
          </p:cNvPr>
          <p:cNvSpPr>
            <a:spLocks noGrp="1"/>
          </p:cNvSpPr>
          <p:nvPr>
            <p:ph type="body" sz="quarter" idx="12"/>
          </p:nvPr>
        </p:nvSpPr>
        <p:spPr/>
        <p:txBody>
          <a:bodyPr/>
          <a:lstStyle/>
          <a:p>
            <a:r>
              <a:rPr lang="en-GB" dirty="0"/>
              <a:t>Peter Horn – CLA/CTA</a:t>
            </a:r>
          </a:p>
        </p:txBody>
      </p:sp>
      <p:sp>
        <p:nvSpPr>
          <p:cNvPr id="7" name="Text Placeholder 6">
            <a:extLst>
              <a:ext uri="{FF2B5EF4-FFF2-40B4-BE49-F238E27FC236}">
                <a16:creationId xmlns:a16="http://schemas.microsoft.com/office/drawing/2014/main" id="{72A63896-BD4E-4701-84AC-04A10E30AF94}"/>
              </a:ext>
            </a:extLst>
          </p:cNvPr>
          <p:cNvSpPr>
            <a:spLocks noGrp="1"/>
          </p:cNvSpPr>
          <p:nvPr>
            <p:ph type="body" sz="quarter" idx="13"/>
          </p:nvPr>
        </p:nvSpPr>
        <p:spPr/>
        <p:txBody>
          <a:bodyPr/>
          <a:lstStyle/>
          <a:p>
            <a:r>
              <a:rPr lang="en-GB" dirty="0"/>
              <a:t>Senior Applications Engineer - NI</a:t>
            </a:r>
          </a:p>
        </p:txBody>
      </p:sp>
    </p:spTree>
    <p:extLst>
      <p:ext uri="{BB962C8B-B14F-4D97-AF65-F5344CB8AC3E}">
        <p14:creationId xmlns:p14="http://schemas.microsoft.com/office/powerpoint/2010/main" val="189465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610F-B59F-4436-90C9-0E1AB8DB1312}"/>
              </a:ext>
            </a:extLst>
          </p:cNvPr>
          <p:cNvSpPr>
            <a:spLocks noGrp="1"/>
          </p:cNvSpPr>
          <p:nvPr>
            <p:ph type="title"/>
          </p:nvPr>
        </p:nvSpPr>
        <p:spPr/>
        <p:txBody>
          <a:bodyPr/>
          <a:lstStyle/>
          <a:p>
            <a:r>
              <a:rPr lang="en-GB" dirty="0"/>
              <a:t>Avoid nested loops</a:t>
            </a:r>
          </a:p>
        </p:txBody>
      </p:sp>
      <p:pic>
        <p:nvPicPr>
          <p:cNvPr id="7" name="Picture 6">
            <a:extLst>
              <a:ext uri="{FF2B5EF4-FFF2-40B4-BE49-F238E27FC236}">
                <a16:creationId xmlns:a16="http://schemas.microsoft.com/office/drawing/2014/main" id="{BAD63E8D-CDFD-48EE-86D4-8CBFE31C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205" y="1595181"/>
            <a:ext cx="6725589" cy="3667637"/>
          </a:xfrm>
          <a:prstGeom prst="rect">
            <a:avLst/>
          </a:prstGeom>
        </p:spPr>
      </p:pic>
      <p:pic>
        <p:nvPicPr>
          <p:cNvPr id="9" name="Picture 8">
            <a:extLst>
              <a:ext uri="{FF2B5EF4-FFF2-40B4-BE49-F238E27FC236}">
                <a16:creationId xmlns:a16="http://schemas.microsoft.com/office/drawing/2014/main" id="{4881B4F5-B684-4492-B1E8-6B63F29AE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86" y="1771068"/>
            <a:ext cx="6344535" cy="3953427"/>
          </a:xfrm>
          <a:prstGeom prst="rect">
            <a:avLst/>
          </a:prstGeom>
        </p:spPr>
      </p:pic>
      <p:pic>
        <p:nvPicPr>
          <p:cNvPr id="12" name="Picture 11">
            <a:extLst>
              <a:ext uri="{FF2B5EF4-FFF2-40B4-BE49-F238E27FC236}">
                <a16:creationId xmlns:a16="http://schemas.microsoft.com/office/drawing/2014/main" id="{3F061CC4-AC37-4166-9F4C-8BD2977EE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054" y="975360"/>
            <a:ext cx="2487462" cy="5405714"/>
          </a:xfrm>
          <a:prstGeom prst="rect">
            <a:avLst/>
          </a:prstGeom>
        </p:spPr>
      </p:pic>
    </p:spTree>
    <p:extLst>
      <p:ext uri="{BB962C8B-B14F-4D97-AF65-F5344CB8AC3E}">
        <p14:creationId xmlns:p14="http://schemas.microsoft.com/office/powerpoint/2010/main" val="38397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C6AC-29B3-4654-A851-85FB4197D89B}"/>
              </a:ext>
            </a:extLst>
          </p:cNvPr>
          <p:cNvSpPr>
            <a:spLocks noGrp="1"/>
          </p:cNvSpPr>
          <p:nvPr>
            <p:ph type="title"/>
          </p:nvPr>
        </p:nvSpPr>
        <p:spPr/>
        <p:txBody>
          <a:bodyPr/>
          <a:lstStyle/>
          <a:p>
            <a:r>
              <a:rPr lang="en-GB" dirty="0"/>
              <a:t>Finding unique elements in an array</a:t>
            </a:r>
          </a:p>
        </p:txBody>
      </p:sp>
      <p:pic>
        <p:nvPicPr>
          <p:cNvPr id="5" name="Picture 4">
            <a:extLst>
              <a:ext uri="{FF2B5EF4-FFF2-40B4-BE49-F238E27FC236}">
                <a16:creationId xmlns:a16="http://schemas.microsoft.com/office/drawing/2014/main" id="{B0A80289-0D6D-4117-B23E-028FB097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490662"/>
            <a:ext cx="10001250" cy="3876675"/>
          </a:xfrm>
          <a:prstGeom prst="rect">
            <a:avLst/>
          </a:prstGeom>
        </p:spPr>
      </p:pic>
    </p:spTree>
    <p:extLst>
      <p:ext uri="{BB962C8B-B14F-4D97-AF65-F5344CB8AC3E}">
        <p14:creationId xmlns:p14="http://schemas.microsoft.com/office/powerpoint/2010/main" val="56071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26EB-EACF-4174-9351-994A045F5D9E}"/>
              </a:ext>
            </a:extLst>
          </p:cNvPr>
          <p:cNvSpPr>
            <a:spLocks noGrp="1"/>
          </p:cNvSpPr>
          <p:nvPr>
            <p:ph type="title"/>
          </p:nvPr>
        </p:nvSpPr>
        <p:spPr/>
        <p:txBody>
          <a:bodyPr/>
          <a:lstStyle/>
          <a:p>
            <a:r>
              <a:rPr lang="en-GB" dirty="0"/>
              <a:t>Maps</a:t>
            </a:r>
          </a:p>
        </p:txBody>
      </p:sp>
      <p:sp>
        <p:nvSpPr>
          <p:cNvPr id="3" name="Content Placeholder 2">
            <a:extLst>
              <a:ext uri="{FF2B5EF4-FFF2-40B4-BE49-F238E27FC236}">
                <a16:creationId xmlns:a16="http://schemas.microsoft.com/office/drawing/2014/main" id="{190941C0-FB5B-48C2-A338-4288C3F2B073}"/>
              </a:ext>
            </a:extLst>
          </p:cNvPr>
          <p:cNvSpPr>
            <a:spLocks noGrp="1"/>
          </p:cNvSpPr>
          <p:nvPr>
            <p:ph idx="1"/>
          </p:nvPr>
        </p:nvSpPr>
        <p:spPr>
          <a:xfrm>
            <a:off x="605367" y="975362"/>
            <a:ext cx="10972800" cy="939936"/>
          </a:xfrm>
        </p:spPr>
        <p:txBody>
          <a:bodyPr/>
          <a:lstStyle/>
          <a:p>
            <a:r>
              <a:rPr lang="en-GB" dirty="0"/>
              <a:t>Collection of </a:t>
            </a:r>
            <a:r>
              <a:rPr lang="en-GB" b="1" dirty="0"/>
              <a:t>unique</a:t>
            </a:r>
            <a:r>
              <a:rPr lang="en-GB" dirty="0"/>
              <a:t> keys with values. Both keys and values can have custom data types</a:t>
            </a:r>
          </a:p>
        </p:txBody>
      </p:sp>
      <p:pic>
        <p:nvPicPr>
          <p:cNvPr id="4" name="Picture 3">
            <a:extLst>
              <a:ext uri="{FF2B5EF4-FFF2-40B4-BE49-F238E27FC236}">
                <a16:creationId xmlns:a16="http://schemas.microsoft.com/office/drawing/2014/main" id="{C45DC93E-B170-4D43-9F4A-AD8E2713810C}"/>
              </a:ext>
            </a:extLst>
          </p:cNvPr>
          <p:cNvPicPr>
            <a:picLocks noChangeAspect="1"/>
          </p:cNvPicPr>
          <p:nvPr/>
        </p:nvPicPr>
        <p:blipFill>
          <a:blip r:embed="rId2"/>
          <a:stretch>
            <a:fillRect/>
          </a:stretch>
        </p:blipFill>
        <p:spPr>
          <a:xfrm>
            <a:off x="285750" y="1915298"/>
            <a:ext cx="11620500" cy="4191000"/>
          </a:xfrm>
          <a:prstGeom prst="rect">
            <a:avLst/>
          </a:prstGeom>
        </p:spPr>
      </p:pic>
    </p:spTree>
    <p:extLst>
      <p:ext uri="{BB962C8B-B14F-4D97-AF65-F5344CB8AC3E}">
        <p14:creationId xmlns:p14="http://schemas.microsoft.com/office/powerpoint/2010/main" val="173752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A1C0-470B-41CB-8764-4F6E04BB1F79}"/>
              </a:ext>
            </a:extLst>
          </p:cNvPr>
          <p:cNvSpPr>
            <a:spLocks noGrp="1"/>
          </p:cNvSpPr>
          <p:nvPr>
            <p:ph type="title"/>
          </p:nvPr>
        </p:nvSpPr>
        <p:spPr/>
        <p:txBody>
          <a:bodyPr/>
          <a:lstStyle/>
          <a:p>
            <a:r>
              <a:rPr lang="en-GB" dirty="0"/>
              <a:t>Maps</a:t>
            </a:r>
          </a:p>
        </p:txBody>
      </p:sp>
      <p:pic>
        <p:nvPicPr>
          <p:cNvPr id="4" name="Content Placeholder 3">
            <a:extLst>
              <a:ext uri="{FF2B5EF4-FFF2-40B4-BE49-F238E27FC236}">
                <a16:creationId xmlns:a16="http://schemas.microsoft.com/office/drawing/2014/main" id="{8EA05B3F-3A1B-41C3-B8ED-F7C691C07D95}"/>
              </a:ext>
            </a:extLst>
          </p:cNvPr>
          <p:cNvPicPr>
            <a:picLocks noGrp="1" noChangeAspect="1"/>
          </p:cNvPicPr>
          <p:nvPr>
            <p:ph idx="1"/>
          </p:nvPr>
        </p:nvPicPr>
        <p:blipFill>
          <a:blip r:embed="rId2"/>
          <a:stretch>
            <a:fillRect/>
          </a:stretch>
        </p:blipFill>
        <p:spPr>
          <a:xfrm>
            <a:off x="1599967" y="974725"/>
            <a:ext cx="8982541" cy="4897438"/>
          </a:xfrm>
          <a:prstGeom prst="rect">
            <a:avLst/>
          </a:prstGeom>
        </p:spPr>
      </p:pic>
    </p:spTree>
    <p:extLst>
      <p:ext uri="{BB962C8B-B14F-4D97-AF65-F5344CB8AC3E}">
        <p14:creationId xmlns:p14="http://schemas.microsoft.com/office/powerpoint/2010/main" val="334512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8F11-62CC-468A-8EF1-965D74C85FF6}"/>
              </a:ext>
            </a:extLst>
          </p:cNvPr>
          <p:cNvSpPr>
            <a:spLocks noGrp="1"/>
          </p:cNvSpPr>
          <p:nvPr>
            <p:ph type="title"/>
          </p:nvPr>
        </p:nvSpPr>
        <p:spPr/>
        <p:txBody>
          <a:bodyPr/>
          <a:lstStyle/>
          <a:p>
            <a:r>
              <a:rPr lang="en-GB" dirty="0"/>
              <a:t>Build a translation utility </a:t>
            </a:r>
          </a:p>
        </p:txBody>
      </p:sp>
      <p:pic>
        <p:nvPicPr>
          <p:cNvPr id="5" name="Picture 4">
            <a:extLst>
              <a:ext uri="{FF2B5EF4-FFF2-40B4-BE49-F238E27FC236}">
                <a16:creationId xmlns:a16="http://schemas.microsoft.com/office/drawing/2014/main" id="{044156D6-3574-4646-A54E-7CE983E6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033462"/>
            <a:ext cx="6991350" cy="4791075"/>
          </a:xfrm>
          <a:prstGeom prst="rect">
            <a:avLst/>
          </a:prstGeom>
        </p:spPr>
      </p:pic>
    </p:spTree>
    <p:extLst>
      <p:ext uri="{BB962C8B-B14F-4D97-AF65-F5344CB8AC3E}">
        <p14:creationId xmlns:p14="http://schemas.microsoft.com/office/powerpoint/2010/main" val="297737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02B8-C19D-414E-99F3-047609FA411A}"/>
              </a:ext>
            </a:extLst>
          </p:cNvPr>
          <p:cNvSpPr>
            <a:spLocks noGrp="1"/>
          </p:cNvSpPr>
          <p:nvPr>
            <p:ph type="title"/>
          </p:nvPr>
        </p:nvSpPr>
        <p:spPr/>
        <p:txBody>
          <a:bodyPr/>
          <a:lstStyle/>
          <a:p>
            <a:r>
              <a:rPr lang="en-GB" dirty="0"/>
              <a:t>Service management</a:t>
            </a:r>
          </a:p>
        </p:txBody>
      </p:sp>
      <p:sp>
        <p:nvSpPr>
          <p:cNvPr id="4" name="Rectangle: Rounded Corners 3">
            <a:extLst>
              <a:ext uri="{FF2B5EF4-FFF2-40B4-BE49-F238E27FC236}">
                <a16:creationId xmlns:a16="http://schemas.microsoft.com/office/drawing/2014/main" id="{F5745890-35C7-4550-9A05-3F09038E9215}"/>
              </a:ext>
            </a:extLst>
          </p:cNvPr>
          <p:cNvSpPr/>
          <p:nvPr/>
        </p:nvSpPr>
        <p:spPr>
          <a:xfrm>
            <a:off x="5224848" y="2990335"/>
            <a:ext cx="1742303" cy="87733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Central Service Module</a:t>
            </a:r>
          </a:p>
        </p:txBody>
      </p:sp>
      <p:sp>
        <p:nvSpPr>
          <p:cNvPr id="5" name="Rectangle: Rounded Corners 4">
            <a:extLst>
              <a:ext uri="{FF2B5EF4-FFF2-40B4-BE49-F238E27FC236}">
                <a16:creationId xmlns:a16="http://schemas.microsoft.com/office/drawing/2014/main" id="{AAD69F39-45D8-435B-B014-6C8CC872CE8E}"/>
              </a:ext>
            </a:extLst>
          </p:cNvPr>
          <p:cNvSpPr/>
          <p:nvPr/>
        </p:nvSpPr>
        <p:spPr>
          <a:xfrm>
            <a:off x="6967150"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3</a:t>
            </a:r>
          </a:p>
        </p:txBody>
      </p:sp>
      <p:sp>
        <p:nvSpPr>
          <p:cNvPr id="6" name="Rectangle: Rounded Corners 5">
            <a:extLst>
              <a:ext uri="{FF2B5EF4-FFF2-40B4-BE49-F238E27FC236}">
                <a16:creationId xmlns:a16="http://schemas.microsoft.com/office/drawing/2014/main" id="{574C7DF1-8F1F-4F27-A909-4FB854353088}"/>
              </a:ext>
            </a:extLst>
          </p:cNvPr>
          <p:cNvSpPr/>
          <p:nvPr/>
        </p:nvSpPr>
        <p:spPr>
          <a:xfrm>
            <a:off x="8709453"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4</a:t>
            </a:r>
          </a:p>
        </p:txBody>
      </p:sp>
      <p:sp>
        <p:nvSpPr>
          <p:cNvPr id="7" name="Rectangle: Rounded Corners 6">
            <a:extLst>
              <a:ext uri="{FF2B5EF4-FFF2-40B4-BE49-F238E27FC236}">
                <a16:creationId xmlns:a16="http://schemas.microsoft.com/office/drawing/2014/main" id="{B7ACD2AC-1CF1-4BDF-8064-00F88D87163A}"/>
              </a:ext>
            </a:extLst>
          </p:cNvPr>
          <p:cNvSpPr/>
          <p:nvPr/>
        </p:nvSpPr>
        <p:spPr>
          <a:xfrm>
            <a:off x="6967149" y="4621427"/>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5</a:t>
            </a:r>
          </a:p>
        </p:txBody>
      </p:sp>
      <p:sp>
        <p:nvSpPr>
          <p:cNvPr id="8" name="Rectangle: Rounded Corners 7">
            <a:extLst>
              <a:ext uri="{FF2B5EF4-FFF2-40B4-BE49-F238E27FC236}">
                <a16:creationId xmlns:a16="http://schemas.microsoft.com/office/drawing/2014/main" id="{F9FFF6A1-7406-4820-AD6F-15101A1EB8A3}"/>
              </a:ext>
            </a:extLst>
          </p:cNvPr>
          <p:cNvSpPr/>
          <p:nvPr/>
        </p:nvSpPr>
        <p:spPr>
          <a:xfrm>
            <a:off x="3482543" y="4609070"/>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6</a:t>
            </a:r>
          </a:p>
        </p:txBody>
      </p:sp>
      <p:sp>
        <p:nvSpPr>
          <p:cNvPr id="9" name="Rectangle: Rounded Corners 8">
            <a:extLst>
              <a:ext uri="{FF2B5EF4-FFF2-40B4-BE49-F238E27FC236}">
                <a16:creationId xmlns:a16="http://schemas.microsoft.com/office/drawing/2014/main" id="{EBB511E0-F1A4-45EA-946F-AF0122713D53}"/>
              </a:ext>
            </a:extLst>
          </p:cNvPr>
          <p:cNvSpPr/>
          <p:nvPr/>
        </p:nvSpPr>
        <p:spPr>
          <a:xfrm>
            <a:off x="1740242" y="2990335"/>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1</a:t>
            </a:r>
          </a:p>
        </p:txBody>
      </p:sp>
      <p:sp>
        <p:nvSpPr>
          <p:cNvPr id="10" name="Rectangle: Rounded Corners 9">
            <a:extLst>
              <a:ext uri="{FF2B5EF4-FFF2-40B4-BE49-F238E27FC236}">
                <a16:creationId xmlns:a16="http://schemas.microsoft.com/office/drawing/2014/main" id="{02D04A02-2452-48F3-871B-349C88F725FA}"/>
              </a:ext>
            </a:extLst>
          </p:cNvPr>
          <p:cNvSpPr/>
          <p:nvPr/>
        </p:nvSpPr>
        <p:spPr>
          <a:xfrm>
            <a:off x="3482544" y="1359243"/>
            <a:ext cx="1742303" cy="877330"/>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2">
                    <a:lumMod val="25000"/>
                  </a:schemeClr>
                </a:solidFill>
              </a:rPr>
              <a:t>Service 2</a:t>
            </a:r>
          </a:p>
        </p:txBody>
      </p:sp>
      <p:cxnSp>
        <p:nvCxnSpPr>
          <p:cNvPr id="12" name="Straight Arrow Connector 11">
            <a:extLst>
              <a:ext uri="{FF2B5EF4-FFF2-40B4-BE49-F238E27FC236}">
                <a16:creationId xmlns:a16="http://schemas.microsoft.com/office/drawing/2014/main" id="{95D69A23-C585-4B58-B2BA-ED943ED88A4D}"/>
              </a:ext>
            </a:extLst>
          </p:cNvPr>
          <p:cNvCxnSpPr>
            <a:stCxn id="4" idx="0"/>
            <a:endCxn id="10" idx="3"/>
          </p:cNvCxnSpPr>
          <p:nvPr/>
        </p:nvCxnSpPr>
        <p:spPr>
          <a:xfrm flipH="1" flipV="1">
            <a:off x="5224847" y="1797908"/>
            <a:ext cx="871153"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7D3F6D-59B0-4743-BB01-D9CC501F81A2}"/>
              </a:ext>
            </a:extLst>
          </p:cNvPr>
          <p:cNvCxnSpPr>
            <a:cxnSpLocks/>
            <a:stCxn id="4" idx="1"/>
            <a:endCxn id="9" idx="3"/>
          </p:cNvCxnSpPr>
          <p:nvPr/>
        </p:nvCxnSpPr>
        <p:spPr>
          <a:xfrm flipH="1">
            <a:off x="3482545" y="3429000"/>
            <a:ext cx="1742303"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1DBB08-78F9-4168-9FAF-3B2DA578CE28}"/>
              </a:ext>
            </a:extLst>
          </p:cNvPr>
          <p:cNvCxnSpPr>
            <a:cxnSpLocks/>
            <a:stCxn id="8" idx="3"/>
            <a:endCxn id="4" idx="2"/>
          </p:cNvCxnSpPr>
          <p:nvPr/>
        </p:nvCxnSpPr>
        <p:spPr>
          <a:xfrm flipV="1">
            <a:off x="5224846" y="3867665"/>
            <a:ext cx="871154" cy="118007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2DAEEE-C430-4036-BBEA-0D137627D79F}"/>
              </a:ext>
            </a:extLst>
          </p:cNvPr>
          <p:cNvCxnSpPr>
            <a:cxnSpLocks/>
            <a:stCxn id="7" idx="1"/>
            <a:endCxn id="4" idx="2"/>
          </p:cNvCxnSpPr>
          <p:nvPr/>
        </p:nvCxnSpPr>
        <p:spPr>
          <a:xfrm flipH="1" flipV="1">
            <a:off x="6096000" y="3867665"/>
            <a:ext cx="871149"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B31167-4E88-4938-A9DF-62BD085A7196}"/>
              </a:ext>
            </a:extLst>
          </p:cNvPr>
          <p:cNvCxnSpPr>
            <a:cxnSpLocks/>
            <a:stCxn id="4" idx="3"/>
            <a:endCxn id="6" idx="1"/>
          </p:cNvCxnSpPr>
          <p:nvPr/>
        </p:nvCxnSpPr>
        <p:spPr>
          <a:xfrm>
            <a:off x="6967151" y="3429000"/>
            <a:ext cx="1742302" cy="0"/>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667AA8-43D5-4C7A-91D5-B011C7D51CFD}"/>
              </a:ext>
            </a:extLst>
          </p:cNvPr>
          <p:cNvCxnSpPr>
            <a:cxnSpLocks/>
            <a:stCxn id="4" idx="0"/>
            <a:endCxn id="5" idx="1"/>
          </p:cNvCxnSpPr>
          <p:nvPr/>
        </p:nvCxnSpPr>
        <p:spPr>
          <a:xfrm flipV="1">
            <a:off x="6096000" y="1797908"/>
            <a:ext cx="871150" cy="1192427"/>
          </a:xfrm>
          <a:prstGeom prst="straightConnector1">
            <a:avLst/>
          </a:prstGeom>
          <a:ln w="127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54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3D96-C650-4B46-B1A2-0D18F035559D}"/>
              </a:ext>
            </a:extLst>
          </p:cNvPr>
          <p:cNvSpPr>
            <a:spLocks noGrp="1"/>
          </p:cNvSpPr>
          <p:nvPr>
            <p:ph type="title"/>
          </p:nvPr>
        </p:nvSpPr>
        <p:spPr/>
        <p:txBody>
          <a:bodyPr/>
          <a:lstStyle/>
          <a:p>
            <a:r>
              <a:rPr lang="en-GB" dirty="0"/>
              <a:t>Service/Actor Management</a:t>
            </a:r>
          </a:p>
        </p:txBody>
      </p:sp>
      <p:pic>
        <p:nvPicPr>
          <p:cNvPr id="6" name="20190801_163035">
            <a:hlinkClick r:id="" action="ppaction://media"/>
            <a:extLst>
              <a:ext uri="{FF2B5EF4-FFF2-40B4-BE49-F238E27FC236}">
                <a16:creationId xmlns:a16="http://schemas.microsoft.com/office/drawing/2014/main" id="{29E6D2D2-7F53-459D-9122-7900488966C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 y="1"/>
            <a:ext cx="12204347" cy="6858000"/>
          </a:xfrm>
        </p:spPr>
      </p:pic>
    </p:spTree>
    <p:extLst>
      <p:ext uri="{BB962C8B-B14F-4D97-AF65-F5344CB8AC3E}">
        <p14:creationId xmlns:p14="http://schemas.microsoft.com/office/powerpoint/2010/main" val="137467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5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FD61-A839-42BC-9B6C-ADA56295120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93FD02B1-EF0A-4167-9E5E-4C28D5C3D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329" y="1153733"/>
            <a:ext cx="8524875" cy="5063259"/>
          </a:xfrm>
          <a:prstGeom prst="rect">
            <a:avLst/>
          </a:prstGeom>
        </p:spPr>
      </p:pic>
    </p:spTree>
    <p:extLst>
      <p:ext uri="{BB962C8B-B14F-4D97-AF65-F5344CB8AC3E}">
        <p14:creationId xmlns:p14="http://schemas.microsoft.com/office/powerpoint/2010/main" val="3075870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08FF-F134-4D21-B5E8-55E4DEE6308C}"/>
              </a:ext>
            </a:extLst>
          </p:cNvPr>
          <p:cNvSpPr>
            <a:spLocks noGrp="1"/>
          </p:cNvSpPr>
          <p:nvPr>
            <p:ph type="title"/>
          </p:nvPr>
        </p:nvSpPr>
        <p:spPr/>
        <p:txBody>
          <a:bodyPr/>
          <a:lstStyle/>
          <a:p>
            <a:r>
              <a:rPr lang="en-GB" dirty="0"/>
              <a:t>Decision trees</a:t>
            </a:r>
          </a:p>
        </p:txBody>
      </p:sp>
      <p:pic>
        <p:nvPicPr>
          <p:cNvPr id="5" name="Picture 4">
            <a:extLst>
              <a:ext uri="{FF2B5EF4-FFF2-40B4-BE49-F238E27FC236}">
                <a16:creationId xmlns:a16="http://schemas.microsoft.com/office/drawing/2014/main" id="{C3832D24-CACD-40D6-9418-397B571F14E3}"/>
              </a:ext>
            </a:extLst>
          </p:cNvPr>
          <p:cNvPicPr>
            <a:picLocks noChangeAspect="1"/>
          </p:cNvPicPr>
          <p:nvPr/>
        </p:nvPicPr>
        <p:blipFill>
          <a:blip r:embed="rId2"/>
          <a:stretch>
            <a:fillRect/>
          </a:stretch>
        </p:blipFill>
        <p:spPr>
          <a:xfrm>
            <a:off x="4020980" y="365760"/>
            <a:ext cx="4141573" cy="6279885"/>
          </a:xfrm>
          <a:prstGeom prst="rect">
            <a:avLst/>
          </a:prstGeom>
        </p:spPr>
      </p:pic>
    </p:spTree>
    <p:extLst>
      <p:ext uri="{BB962C8B-B14F-4D97-AF65-F5344CB8AC3E}">
        <p14:creationId xmlns:p14="http://schemas.microsoft.com/office/powerpoint/2010/main" val="4230583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F783D-37E9-42BF-8444-0EEA0F01333D}"/>
              </a:ext>
            </a:extLst>
          </p:cNvPr>
          <p:cNvSpPr>
            <a:spLocks noGrp="1"/>
          </p:cNvSpPr>
          <p:nvPr>
            <p:ph type="title"/>
          </p:nvPr>
        </p:nvSpPr>
        <p:spPr/>
        <p:txBody>
          <a:bodyPr/>
          <a:lstStyle/>
          <a:p>
            <a:r>
              <a:rPr lang="en-GB" dirty="0"/>
              <a:t>Remembering previous results</a:t>
            </a:r>
          </a:p>
        </p:txBody>
      </p:sp>
      <p:pic>
        <p:nvPicPr>
          <p:cNvPr id="8" name="Content Placeholder 7">
            <a:extLst>
              <a:ext uri="{FF2B5EF4-FFF2-40B4-BE49-F238E27FC236}">
                <a16:creationId xmlns:a16="http://schemas.microsoft.com/office/drawing/2014/main" id="{EEA03ACB-05AC-460C-A42E-DDD0D8246FDA}"/>
              </a:ext>
            </a:extLst>
          </p:cNvPr>
          <p:cNvPicPr>
            <a:picLocks noGrp="1" noChangeAspect="1"/>
          </p:cNvPicPr>
          <p:nvPr>
            <p:ph idx="1"/>
          </p:nvPr>
        </p:nvPicPr>
        <p:blipFill>
          <a:blip r:embed="rId3"/>
          <a:stretch>
            <a:fillRect/>
          </a:stretch>
        </p:blipFill>
        <p:spPr>
          <a:xfrm>
            <a:off x="2196173" y="974725"/>
            <a:ext cx="7790130" cy="4897438"/>
          </a:xfrm>
          <a:prstGeom prst="rect">
            <a:avLst/>
          </a:prstGeom>
        </p:spPr>
      </p:pic>
    </p:spTree>
    <p:extLst>
      <p:ext uri="{BB962C8B-B14F-4D97-AF65-F5344CB8AC3E}">
        <p14:creationId xmlns:p14="http://schemas.microsoft.com/office/powerpoint/2010/main" val="3604044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D7DA6-54FC-4BA6-BE05-77457F22EB02}"/>
              </a:ext>
            </a:extLst>
          </p:cNvPr>
          <p:cNvSpPr>
            <a:spLocks noGrp="1"/>
          </p:cNvSpPr>
          <p:nvPr>
            <p:ph type="title"/>
          </p:nvPr>
        </p:nvSpPr>
        <p:spPr/>
        <p:txBody>
          <a:bodyPr/>
          <a:lstStyle/>
          <a:p>
            <a:r>
              <a:rPr lang="en-GB" dirty="0"/>
              <a:t>#</a:t>
            </a:r>
            <a:r>
              <a:rPr lang="en-GB" dirty="0" err="1"/>
              <a:t>OurGiantsAreFemale</a:t>
            </a:r>
            <a:endParaRPr lang="en-GB" dirty="0"/>
          </a:p>
        </p:txBody>
      </p:sp>
      <p:sp>
        <p:nvSpPr>
          <p:cNvPr id="7" name="Content Placeholder 6">
            <a:extLst>
              <a:ext uri="{FF2B5EF4-FFF2-40B4-BE49-F238E27FC236}">
                <a16:creationId xmlns:a16="http://schemas.microsoft.com/office/drawing/2014/main" id="{BDC1F7F7-560F-4FA5-9FE2-BD2EA4ADE9A7}"/>
              </a:ext>
            </a:extLst>
          </p:cNvPr>
          <p:cNvSpPr>
            <a:spLocks noGrp="1"/>
          </p:cNvSpPr>
          <p:nvPr>
            <p:ph idx="1"/>
          </p:nvPr>
        </p:nvSpPr>
        <p:spPr>
          <a:xfrm>
            <a:off x="605367" y="975361"/>
            <a:ext cx="5004601" cy="4896273"/>
          </a:xfrm>
        </p:spPr>
        <p:txBody>
          <a:bodyPr/>
          <a:lstStyle/>
          <a:p>
            <a:r>
              <a:rPr lang="en-GB" dirty="0"/>
              <a:t>Margaret Hamilton</a:t>
            </a:r>
          </a:p>
          <a:p>
            <a:pPr lvl="1"/>
            <a:r>
              <a:rPr lang="en-GB" dirty="0"/>
              <a:t>Wrote the code for the 1969 Apollo 11 mission to the moon</a:t>
            </a:r>
          </a:p>
          <a:p>
            <a:pPr lvl="1"/>
            <a:r>
              <a:rPr lang="en-GB" dirty="0"/>
              <a:t>Included priority alarm displays to interrupt the astronauts normal displays in an emergency during landing – giving them a go/no-go decision</a:t>
            </a:r>
          </a:p>
          <a:p>
            <a:pPr lvl="1"/>
            <a:r>
              <a:rPr lang="en-GB" dirty="0"/>
              <a:t>Developed early software for predicting weather on LGP-30 and PDP-1 computers</a:t>
            </a:r>
          </a:p>
          <a:p>
            <a:pPr lvl="1"/>
            <a:r>
              <a:rPr lang="en-GB" dirty="0"/>
              <a:t>Contributed to publications on chaos theory</a:t>
            </a:r>
          </a:p>
        </p:txBody>
      </p:sp>
      <p:pic>
        <p:nvPicPr>
          <p:cNvPr id="9" name="Picture 8">
            <a:extLst>
              <a:ext uri="{FF2B5EF4-FFF2-40B4-BE49-F238E27FC236}">
                <a16:creationId xmlns:a16="http://schemas.microsoft.com/office/drawing/2014/main" id="{4D640F5E-1847-4DA2-B356-4237C94AF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124" y="870797"/>
            <a:ext cx="5105400" cy="5105400"/>
          </a:xfrm>
          <a:prstGeom prst="rect">
            <a:avLst/>
          </a:prstGeom>
        </p:spPr>
      </p:pic>
    </p:spTree>
    <p:extLst>
      <p:ext uri="{BB962C8B-B14F-4D97-AF65-F5344CB8AC3E}">
        <p14:creationId xmlns:p14="http://schemas.microsoft.com/office/powerpoint/2010/main" val="975032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45CC-6484-41B7-85F6-04373D00D9E8}"/>
              </a:ext>
            </a:extLst>
          </p:cNvPr>
          <p:cNvSpPr>
            <a:spLocks noGrp="1"/>
          </p:cNvSpPr>
          <p:nvPr>
            <p:ph type="title"/>
          </p:nvPr>
        </p:nvSpPr>
        <p:spPr/>
        <p:txBody>
          <a:bodyPr/>
          <a:lstStyle/>
          <a:p>
            <a:r>
              <a:rPr lang="en-GB" dirty="0"/>
              <a:t>Indexing a FOR loop</a:t>
            </a:r>
          </a:p>
        </p:txBody>
      </p:sp>
      <p:sp>
        <p:nvSpPr>
          <p:cNvPr id="3" name="Content Placeholder 2">
            <a:extLst>
              <a:ext uri="{FF2B5EF4-FFF2-40B4-BE49-F238E27FC236}">
                <a16:creationId xmlns:a16="http://schemas.microsoft.com/office/drawing/2014/main" id="{D4BBFFED-A087-4E16-A747-92215EB6B1B1}"/>
              </a:ext>
            </a:extLst>
          </p:cNvPr>
          <p:cNvSpPr>
            <a:spLocks noGrp="1"/>
          </p:cNvSpPr>
          <p:nvPr>
            <p:ph idx="1"/>
          </p:nvPr>
        </p:nvSpPr>
        <p:spPr/>
        <p:txBody>
          <a:bodyPr/>
          <a:lstStyle/>
          <a:p>
            <a:r>
              <a:rPr lang="en-GB" dirty="0"/>
              <a:t>Set: autoindexing gives all elements sorted</a:t>
            </a:r>
          </a:p>
          <a:p>
            <a:r>
              <a:rPr lang="en-GB" dirty="0"/>
              <a:t>Map: autoindexing gives cluster of key/value pairs sorted by key</a:t>
            </a:r>
          </a:p>
          <a:p>
            <a:pPr lvl="1"/>
            <a:r>
              <a:rPr lang="en-GB" dirty="0"/>
              <a:t>Good idea to name the key/value constants in the data type for self documenting code</a:t>
            </a:r>
          </a:p>
        </p:txBody>
      </p:sp>
      <p:pic>
        <p:nvPicPr>
          <p:cNvPr id="4" name="Picture 3">
            <a:extLst>
              <a:ext uri="{FF2B5EF4-FFF2-40B4-BE49-F238E27FC236}">
                <a16:creationId xmlns:a16="http://schemas.microsoft.com/office/drawing/2014/main" id="{EE72E785-1899-4732-9832-068804204657}"/>
              </a:ext>
            </a:extLst>
          </p:cNvPr>
          <p:cNvPicPr>
            <a:picLocks noChangeAspect="1"/>
          </p:cNvPicPr>
          <p:nvPr/>
        </p:nvPicPr>
        <p:blipFill>
          <a:blip r:embed="rId2"/>
          <a:stretch>
            <a:fillRect/>
          </a:stretch>
        </p:blipFill>
        <p:spPr>
          <a:xfrm>
            <a:off x="2411041" y="2510790"/>
            <a:ext cx="7369918" cy="3981450"/>
          </a:xfrm>
          <a:prstGeom prst="rect">
            <a:avLst/>
          </a:prstGeom>
        </p:spPr>
      </p:pic>
    </p:spTree>
    <p:extLst>
      <p:ext uri="{BB962C8B-B14F-4D97-AF65-F5344CB8AC3E}">
        <p14:creationId xmlns:p14="http://schemas.microsoft.com/office/powerpoint/2010/main" val="2228359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9B52-11F1-4FC2-AA79-E89028FC57C1}"/>
              </a:ext>
            </a:extLst>
          </p:cNvPr>
          <p:cNvSpPr>
            <a:spLocks noGrp="1"/>
          </p:cNvSpPr>
          <p:nvPr>
            <p:ph type="title"/>
          </p:nvPr>
        </p:nvSpPr>
        <p:spPr/>
        <p:txBody>
          <a:bodyPr/>
          <a:lstStyle/>
          <a:p>
            <a:r>
              <a:rPr lang="en-GB" dirty="0"/>
              <a:t>File IO – Zero overhead</a:t>
            </a:r>
          </a:p>
        </p:txBody>
      </p:sp>
      <p:pic>
        <p:nvPicPr>
          <p:cNvPr id="4" name="Content Placeholder 3">
            <a:extLst>
              <a:ext uri="{FF2B5EF4-FFF2-40B4-BE49-F238E27FC236}">
                <a16:creationId xmlns:a16="http://schemas.microsoft.com/office/drawing/2014/main" id="{2EEFBCCA-92B6-480C-9DAF-A9F98383F00C}"/>
              </a:ext>
            </a:extLst>
          </p:cNvPr>
          <p:cNvPicPr>
            <a:picLocks noGrp="1" noChangeAspect="1"/>
          </p:cNvPicPr>
          <p:nvPr>
            <p:ph idx="1"/>
          </p:nvPr>
        </p:nvPicPr>
        <p:blipFill>
          <a:blip r:embed="rId2"/>
          <a:stretch>
            <a:fillRect/>
          </a:stretch>
        </p:blipFill>
        <p:spPr>
          <a:xfrm>
            <a:off x="285750" y="1166019"/>
            <a:ext cx="7839075" cy="3943350"/>
          </a:xfrm>
          <a:prstGeom prst="rect">
            <a:avLst/>
          </a:prstGeom>
        </p:spPr>
      </p:pic>
      <p:pic>
        <p:nvPicPr>
          <p:cNvPr id="5" name="Picture 4">
            <a:extLst>
              <a:ext uri="{FF2B5EF4-FFF2-40B4-BE49-F238E27FC236}">
                <a16:creationId xmlns:a16="http://schemas.microsoft.com/office/drawing/2014/main" id="{BB480DDE-FF5A-483A-A9F7-5E38FCD37E42}"/>
              </a:ext>
            </a:extLst>
          </p:cNvPr>
          <p:cNvPicPr>
            <a:picLocks noChangeAspect="1"/>
          </p:cNvPicPr>
          <p:nvPr/>
        </p:nvPicPr>
        <p:blipFill>
          <a:blip r:embed="rId3"/>
          <a:stretch>
            <a:fillRect/>
          </a:stretch>
        </p:blipFill>
        <p:spPr>
          <a:xfrm>
            <a:off x="8162925" y="1166019"/>
            <a:ext cx="3743325" cy="5257800"/>
          </a:xfrm>
          <a:prstGeom prst="rect">
            <a:avLst/>
          </a:prstGeom>
        </p:spPr>
      </p:pic>
    </p:spTree>
    <p:extLst>
      <p:ext uri="{BB962C8B-B14F-4D97-AF65-F5344CB8AC3E}">
        <p14:creationId xmlns:p14="http://schemas.microsoft.com/office/powerpoint/2010/main" val="2980107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80DE5-9D61-48D9-82A6-847EB47E2DD8}"/>
              </a:ext>
            </a:extLst>
          </p:cNvPr>
          <p:cNvSpPr>
            <a:spLocks noGrp="1"/>
          </p:cNvSpPr>
          <p:nvPr>
            <p:ph type="title"/>
          </p:nvPr>
        </p:nvSpPr>
        <p:spPr/>
        <p:txBody>
          <a:bodyPr/>
          <a:lstStyle/>
          <a:p>
            <a:r>
              <a:rPr lang="en-GB" dirty="0"/>
              <a:t>Performance</a:t>
            </a:r>
          </a:p>
        </p:txBody>
      </p:sp>
      <p:pic>
        <p:nvPicPr>
          <p:cNvPr id="5" name="Picture 4">
            <a:extLst>
              <a:ext uri="{FF2B5EF4-FFF2-40B4-BE49-F238E27FC236}">
                <a16:creationId xmlns:a16="http://schemas.microsoft.com/office/drawing/2014/main" id="{8047DA42-2C85-4052-A590-C8E43893C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69" y="1078692"/>
            <a:ext cx="9277477" cy="5779307"/>
          </a:xfrm>
          <a:prstGeom prst="rect">
            <a:avLst/>
          </a:prstGeom>
        </p:spPr>
      </p:pic>
    </p:spTree>
    <p:extLst>
      <p:ext uri="{BB962C8B-B14F-4D97-AF65-F5344CB8AC3E}">
        <p14:creationId xmlns:p14="http://schemas.microsoft.com/office/powerpoint/2010/main" val="912648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4C784456-3B33-4E43-847A-C47F333187BD}"/>
              </a:ext>
            </a:extLst>
          </p:cNvPr>
          <p:cNvPicPr>
            <a:picLocks noChangeAspect="1"/>
          </p:cNvPicPr>
          <p:nvPr/>
        </p:nvPicPr>
        <p:blipFill>
          <a:blip r:embed="rId2"/>
          <a:stretch>
            <a:fillRect/>
          </a:stretch>
        </p:blipFill>
        <p:spPr>
          <a:xfrm>
            <a:off x="0" y="2854660"/>
            <a:ext cx="12192000" cy="2903345"/>
          </a:xfrm>
          <a:prstGeom prst="rect">
            <a:avLst/>
          </a:prstGeom>
        </p:spPr>
      </p:pic>
      <p:sp>
        <p:nvSpPr>
          <p:cNvPr id="5" name="Rectangle: Rounded Corners 4">
            <a:extLst>
              <a:ext uri="{FF2B5EF4-FFF2-40B4-BE49-F238E27FC236}">
                <a16:creationId xmlns:a16="http://schemas.microsoft.com/office/drawing/2014/main" id="{F480FCB7-4AF4-4B8D-9A4B-0E78DE967F8E}"/>
              </a:ext>
            </a:extLst>
          </p:cNvPr>
          <p:cNvSpPr/>
          <p:nvPr/>
        </p:nvSpPr>
        <p:spPr>
          <a:xfrm>
            <a:off x="1927654" y="1099995"/>
            <a:ext cx="3150973"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Building the table</a:t>
            </a:r>
          </a:p>
          <a:p>
            <a:pPr algn="ctr"/>
            <a:r>
              <a:rPr lang="en-GB" sz="1600" dirty="0">
                <a:solidFill>
                  <a:schemeClr val="bg1"/>
                </a:solidFill>
              </a:rPr>
              <a:t>Which will be fastest? </a:t>
            </a:r>
          </a:p>
          <a:p>
            <a:pPr algn="ctr"/>
            <a:r>
              <a:rPr lang="en-GB" sz="1600" dirty="0">
                <a:solidFill>
                  <a:schemeClr val="bg1"/>
                </a:solidFill>
              </a:rPr>
              <a:t>Variant attributes or maps</a:t>
            </a:r>
          </a:p>
        </p:txBody>
      </p:sp>
      <p:sp>
        <p:nvSpPr>
          <p:cNvPr id="6" name="Rectangle: Rounded Corners 5">
            <a:extLst>
              <a:ext uri="{FF2B5EF4-FFF2-40B4-BE49-F238E27FC236}">
                <a16:creationId xmlns:a16="http://schemas.microsoft.com/office/drawing/2014/main" id="{871318F4-2F9B-43E6-BF0A-64BAC9ABDE2A}"/>
              </a:ext>
            </a:extLst>
          </p:cNvPr>
          <p:cNvSpPr/>
          <p:nvPr/>
        </p:nvSpPr>
        <p:spPr>
          <a:xfrm>
            <a:off x="4670740" y="5585502"/>
            <a:ext cx="5486400" cy="1099508"/>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Finding items in the table</a:t>
            </a:r>
          </a:p>
          <a:p>
            <a:pPr algn="ctr"/>
            <a:r>
              <a:rPr lang="en-GB" sz="1600" dirty="0">
                <a:solidFill>
                  <a:schemeClr val="bg1"/>
                </a:solidFill>
              </a:rPr>
              <a:t>Which will be fastest?</a:t>
            </a:r>
          </a:p>
          <a:p>
            <a:pPr algn="ctr"/>
            <a:r>
              <a:rPr lang="en-GB" sz="1600" dirty="0">
                <a:solidFill>
                  <a:schemeClr val="bg1"/>
                </a:solidFill>
              </a:rPr>
              <a:t>Variant attributes, looking in maps, using the in place element structure or converting to an array</a:t>
            </a:r>
          </a:p>
        </p:txBody>
      </p:sp>
      <p:cxnSp>
        <p:nvCxnSpPr>
          <p:cNvPr id="8" name="Straight Arrow Connector 7">
            <a:extLst>
              <a:ext uri="{FF2B5EF4-FFF2-40B4-BE49-F238E27FC236}">
                <a16:creationId xmlns:a16="http://schemas.microsoft.com/office/drawing/2014/main" id="{975B2B7B-55C1-467E-9833-066370CD6F1F}"/>
              </a:ext>
            </a:extLst>
          </p:cNvPr>
          <p:cNvCxnSpPr>
            <a:stCxn id="5" idx="2"/>
          </p:cNvCxnSpPr>
          <p:nvPr/>
        </p:nvCxnSpPr>
        <p:spPr>
          <a:xfrm flipH="1">
            <a:off x="1828800" y="2199503"/>
            <a:ext cx="1674341" cy="9514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92FF404-D09E-42B3-B80E-F4676A211DAF}"/>
              </a:ext>
            </a:extLst>
          </p:cNvPr>
          <p:cNvCxnSpPr>
            <a:cxnSpLocks/>
            <a:stCxn id="5" idx="2"/>
          </p:cNvCxnSpPr>
          <p:nvPr/>
        </p:nvCxnSpPr>
        <p:spPr>
          <a:xfrm>
            <a:off x="3503141" y="2199503"/>
            <a:ext cx="1575486" cy="655157"/>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E4B8D2F8-BB23-4717-9E9A-89FEF64E167F}"/>
              </a:ext>
            </a:extLst>
          </p:cNvPr>
          <p:cNvCxnSpPr>
            <a:cxnSpLocks/>
            <a:stCxn id="6" idx="0"/>
          </p:cNvCxnSpPr>
          <p:nvPr/>
        </p:nvCxnSpPr>
        <p:spPr>
          <a:xfrm flipH="1" flipV="1">
            <a:off x="3991232" y="4306332"/>
            <a:ext cx="3422708" cy="127917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E02D3F7-5664-40D8-840D-3A037E8275AA}"/>
              </a:ext>
            </a:extLst>
          </p:cNvPr>
          <p:cNvCxnSpPr>
            <a:cxnSpLocks/>
          </p:cNvCxnSpPr>
          <p:nvPr/>
        </p:nvCxnSpPr>
        <p:spPr>
          <a:xfrm flipH="1" flipV="1">
            <a:off x="7241059" y="4298071"/>
            <a:ext cx="172881" cy="128385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3B22187-B67D-4699-957A-42287AB583DF}"/>
              </a:ext>
            </a:extLst>
          </p:cNvPr>
          <p:cNvCxnSpPr>
            <a:cxnSpLocks/>
            <a:stCxn id="6" idx="0"/>
          </p:cNvCxnSpPr>
          <p:nvPr/>
        </p:nvCxnSpPr>
        <p:spPr>
          <a:xfrm flipV="1">
            <a:off x="7413940" y="4294493"/>
            <a:ext cx="1705346" cy="1291009"/>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5569F1BC-F424-42BD-951D-0AAF67531B45}"/>
              </a:ext>
            </a:extLst>
          </p:cNvPr>
          <p:cNvCxnSpPr>
            <a:cxnSpLocks/>
          </p:cNvCxnSpPr>
          <p:nvPr/>
        </p:nvCxnSpPr>
        <p:spPr>
          <a:xfrm flipV="1">
            <a:off x="7413940" y="4794422"/>
            <a:ext cx="3027519" cy="78158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90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3" name="Picture 2">
            <a:extLst>
              <a:ext uri="{FF2B5EF4-FFF2-40B4-BE49-F238E27FC236}">
                <a16:creationId xmlns:a16="http://schemas.microsoft.com/office/drawing/2014/main" id="{3207607C-C91F-49F2-87CA-8CEE771D3D71}"/>
              </a:ext>
            </a:extLst>
          </p:cNvPr>
          <p:cNvPicPr>
            <a:picLocks noChangeAspect="1"/>
          </p:cNvPicPr>
          <p:nvPr/>
        </p:nvPicPr>
        <p:blipFill>
          <a:blip r:embed="rId2"/>
          <a:stretch>
            <a:fillRect/>
          </a:stretch>
        </p:blipFill>
        <p:spPr>
          <a:xfrm>
            <a:off x="0" y="2193243"/>
            <a:ext cx="12192000" cy="2471514"/>
          </a:xfrm>
          <a:prstGeom prst="rect">
            <a:avLst/>
          </a:prstGeom>
        </p:spPr>
      </p:pic>
    </p:spTree>
    <p:extLst>
      <p:ext uri="{BB962C8B-B14F-4D97-AF65-F5344CB8AC3E}">
        <p14:creationId xmlns:p14="http://schemas.microsoft.com/office/powerpoint/2010/main" val="1747998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62F3B9C-1095-460E-9627-3D8F124FFF1F}"/>
              </a:ext>
            </a:extLst>
          </p:cNvPr>
          <p:cNvPicPr>
            <a:picLocks noChangeAspect="1"/>
          </p:cNvPicPr>
          <p:nvPr/>
        </p:nvPicPr>
        <p:blipFill>
          <a:blip r:embed="rId2"/>
          <a:stretch>
            <a:fillRect/>
          </a:stretch>
        </p:blipFill>
        <p:spPr>
          <a:xfrm>
            <a:off x="0" y="1841008"/>
            <a:ext cx="12192000" cy="3175984"/>
          </a:xfrm>
          <a:prstGeom prst="rect">
            <a:avLst/>
          </a:prstGeom>
        </p:spPr>
      </p:pic>
    </p:spTree>
    <p:extLst>
      <p:ext uri="{BB962C8B-B14F-4D97-AF65-F5344CB8AC3E}">
        <p14:creationId xmlns:p14="http://schemas.microsoft.com/office/powerpoint/2010/main" val="986047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4" name="Picture 3">
            <a:extLst>
              <a:ext uri="{FF2B5EF4-FFF2-40B4-BE49-F238E27FC236}">
                <a16:creationId xmlns:a16="http://schemas.microsoft.com/office/drawing/2014/main" id="{3DB319A4-3F25-4C50-BF02-7849C3521DEF}"/>
              </a:ext>
            </a:extLst>
          </p:cNvPr>
          <p:cNvPicPr>
            <a:picLocks noChangeAspect="1"/>
          </p:cNvPicPr>
          <p:nvPr/>
        </p:nvPicPr>
        <p:blipFill>
          <a:blip r:embed="rId3"/>
          <a:stretch>
            <a:fillRect/>
          </a:stretch>
        </p:blipFill>
        <p:spPr>
          <a:xfrm>
            <a:off x="0" y="246831"/>
            <a:ext cx="12192000" cy="6413766"/>
          </a:xfrm>
          <a:prstGeom prst="rect">
            <a:avLst/>
          </a:prstGeom>
        </p:spPr>
      </p:pic>
      <p:sp>
        <p:nvSpPr>
          <p:cNvPr id="3" name="Rectangle: Rounded Corners 2">
            <a:extLst>
              <a:ext uri="{FF2B5EF4-FFF2-40B4-BE49-F238E27FC236}">
                <a16:creationId xmlns:a16="http://schemas.microsoft.com/office/drawing/2014/main" id="{8B9ABAA0-5E22-4DE7-9B40-36296DC3C3E3}"/>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1" name="Rectangle: Rounded Corners 10">
            <a:extLst>
              <a:ext uri="{FF2B5EF4-FFF2-40B4-BE49-F238E27FC236}">
                <a16:creationId xmlns:a16="http://schemas.microsoft.com/office/drawing/2014/main" id="{E604C600-9EA9-4002-BF15-E67597A824BE}"/>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12" name="Rectangle: Rounded Corners 11">
            <a:extLst>
              <a:ext uri="{FF2B5EF4-FFF2-40B4-BE49-F238E27FC236}">
                <a16:creationId xmlns:a16="http://schemas.microsoft.com/office/drawing/2014/main" id="{9ABD8DA9-3810-41BD-81CA-B0FD06EAF1B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13" name="Rectangle: Rounded Corners 12">
            <a:extLst>
              <a:ext uri="{FF2B5EF4-FFF2-40B4-BE49-F238E27FC236}">
                <a16:creationId xmlns:a16="http://schemas.microsoft.com/office/drawing/2014/main" id="{351444ED-A62F-4899-9B29-467403D437BA}"/>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14" name="Rectangle: Rounded Corners 13">
            <a:extLst>
              <a:ext uri="{FF2B5EF4-FFF2-40B4-BE49-F238E27FC236}">
                <a16:creationId xmlns:a16="http://schemas.microsoft.com/office/drawing/2014/main" id="{7C8540EE-8D1D-4828-85BA-015DACAF1080}"/>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5" name="Rectangle: Rounded Corners 14">
            <a:extLst>
              <a:ext uri="{FF2B5EF4-FFF2-40B4-BE49-F238E27FC236}">
                <a16:creationId xmlns:a16="http://schemas.microsoft.com/office/drawing/2014/main" id="{5C236FD2-C5F6-46D4-BA13-A36C82D59EBF}"/>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224098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C6F-43FD-4DCD-A907-052A66BD222A}"/>
              </a:ext>
            </a:extLst>
          </p:cNvPr>
          <p:cNvSpPr>
            <a:spLocks noGrp="1"/>
          </p:cNvSpPr>
          <p:nvPr>
            <p:ph type="title"/>
          </p:nvPr>
        </p:nvSpPr>
        <p:spPr/>
        <p:txBody>
          <a:bodyPr/>
          <a:lstStyle/>
          <a:p>
            <a:r>
              <a:rPr lang="en-GB" dirty="0"/>
              <a:t>Performance – Maps vs Variant Attributes</a:t>
            </a:r>
          </a:p>
        </p:txBody>
      </p:sp>
      <p:pic>
        <p:nvPicPr>
          <p:cNvPr id="5" name="Picture 4">
            <a:extLst>
              <a:ext uri="{FF2B5EF4-FFF2-40B4-BE49-F238E27FC236}">
                <a16:creationId xmlns:a16="http://schemas.microsoft.com/office/drawing/2014/main" id="{4CE62821-9F16-49AE-97DD-555223222E88}"/>
              </a:ext>
            </a:extLst>
          </p:cNvPr>
          <p:cNvPicPr>
            <a:picLocks noChangeAspect="1"/>
          </p:cNvPicPr>
          <p:nvPr/>
        </p:nvPicPr>
        <p:blipFill>
          <a:blip r:embed="rId3"/>
          <a:stretch>
            <a:fillRect/>
          </a:stretch>
        </p:blipFill>
        <p:spPr>
          <a:xfrm>
            <a:off x="0" y="246831"/>
            <a:ext cx="12192000" cy="6413766"/>
          </a:xfrm>
          <a:prstGeom prst="rect">
            <a:avLst/>
          </a:prstGeom>
        </p:spPr>
      </p:pic>
      <p:sp>
        <p:nvSpPr>
          <p:cNvPr id="4" name="Rectangle: Rounded Corners 3">
            <a:extLst>
              <a:ext uri="{FF2B5EF4-FFF2-40B4-BE49-F238E27FC236}">
                <a16:creationId xmlns:a16="http://schemas.microsoft.com/office/drawing/2014/main" id="{872B6A31-62C1-4C10-A1CD-1DD28A5108E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6" name="Rectangle: Rounded Corners 5">
            <a:extLst>
              <a:ext uri="{FF2B5EF4-FFF2-40B4-BE49-F238E27FC236}">
                <a16:creationId xmlns:a16="http://schemas.microsoft.com/office/drawing/2014/main" id="{5B22B8B8-EAA8-4B23-91AD-29250FAEB2A2}"/>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Maps</a:t>
            </a:r>
          </a:p>
        </p:txBody>
      </p:sp>
      <p:sp>
        <p:nvSpPr>
          <p:cNvPr id="7" name="Rectangle: Rounded Corners 6">
            <a:extLst>
              <a:ext uri="{FF2B5EF4-FFF2-40B4-BE49-F238E27FC236}">
                <a16:creationId xmlns:a16="http://schemas.microsoft.com/office/drawing/2014/main" id="{3254A295-F6EB-4089-9AF9-29BFB47ECD11}"/>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Variant attributes</a:t>
            </a:r>
          </a:p>
        </p:txBody>
      </p:sp>
      <p:sp>
        <p:nvSpPr>
          <p:cNvPr id="8" name="Rectangle: Rounded Corners 7">
            <a:extLst>
              <a:ext uri="{FF2B5EF4-FFF2-40B4-BE49-F238E27FC236}">
                <a16:creationId xmlns:a16="http://schemas.microsoft.com/office/drawing/2014/main" id="{82900D6B-010F-4F35-8D58-9B201D628CEB}"/>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Look in maps</a:t>
            </a:r>
          </a:p>
        </p:txBody>
      </p:sp>
      <p:sp>
        <p:nvSpPr>
          <p:cNvPr id="9" name="Rectangle: Rounded Corners 8">
            <a:extLst>
              <a:ext uri="{FF2B5EF4-FFF2-40B4-BE49-F238E27FC236}">
                <a16:creationId xmlns:a16="http://schemas.microsoft.com/office/drawing/2014/main" id="{07DBFBF1-CC97-42D5-BC41-19694E6AA7C1}"/>
              </a:ext>
            </a:extLst>
          </p:cNvPr>
          <p:cNvSpPr/>
          <p:nvPr/>
        </p:nvSpPr>
        <p:spPr>
          <a:xfrm>
            <a:off x="7043352" y="2397207"/>
            <a:ext cx="2644346" cy="284205"/>
          </a:xfrm>
          <a:prstGeom prst="round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In Place Element</a:t>
            </a:r>
          </a:p>
        </p:txBody>
      </p:sp>
      <p:sp>
        <p:nvSpPr>
          <p:cNvPr id="10" name="Rectangle: Rounded Corners 9">
            <a:extLst>
              <a:ext uri="{FF2B5EF4-FFF2-40B4-BE49-F238E27FC236}">
                <a16:creationId xmlns:a16="http://schemas.microsoft.com/office/drawing/2014/main" id="{64333E47-39B1-4089-816F-5C645310DA88}"/>
              </a:ext>
            </a:extLst>
          </p:cNvPr>
          <p:cNvSpPr/>
          <p:nvPr/>
        </p:nvSpPr>
        <p:spPr>
          <a:xfrm>
            <a:off x="7043352" y="2817334"/>
            <a:ext cx="2644346" cy="284205"/>
          </a:xfrm>
          <a:prstGeom prst="roundRect">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Convert to array</a:t>
            </a:r>
          </a:p>
        </p:txBody>
      </p:sp>
    </p:spTree>
    <p:extLst>
      <p:ext uri="{BB962C8B-B14F-4D97-AF65-F5344CB8AC3E}">
        <p14:creationId xmlns:p14="http://schemas.microsoft.com/office/powerpoint/2010/main" val="4267068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CDD-507A-4CE1-A5FC-E206827C4F48}"/>
              </a:ext>
            </a:extLst>
          </p:cNvPr>
          <p:cNvSpPr>
            <a:spLocks noGrp="1"/>
          </p:cNvSpPr>
          <p:nvPr>
            <p:ph type="title"/>
          </p:nvPr>
        </p:nvSpPr>
        <p:spPr/>
        <p:txBody>
          <a:bodyPr/>
          <a:lstStyle/>
          <a:p>
            <a:r>
              <a:rPr lang="en-GB" dirty="0"/>
              <a:t>Performance – Sets vs arrays</a:t>
            </a:r>
          </a:p>
        </p:txBody>
      </p:sp>
      <p:pic>
        <p:nvPicPr>
          <p:cNvPr id="4" name="Picture 3">
            <a:extLst>
              <a:ext uri="{FF2B5EF4-FFF2-40B4-BE49-F238E27FC236}">
                <a16:creationId xmlns:a16="http://schemas.microsoft.com/office/drawing/2014/main" id="{CE89EB24-F9E8-4DB6-A99F-EB94AB157C4A}"/>
              </a:ext>
            </a:extLst>
          </p:cNvPr>
          <p:cNvPicPr>
            <a:picLocks noChangeAspect="1"/>
          </p:cNvPicPr>
          <p:nvPr/>
        </p:nvPicPr>
        <p:blipFill>
          <a:blip r:embed="rId2"/>
          <a:stretch>
            <a:fillRect/>
          </a:stretch>
        </p:blipFill>
        <p:spPr>
          <a:xfrm>
            <a:off x="0" y="3677785"/>
            <a:ext cx="12192000" cy="2468054"/>
          </a:xfrm>
          <a:prstGeom prst="rect">
            <a:avLst/>
          </a:prstGeom>
        </p:spPr>
      </p:pic>
      <p:sp>
        <p:nvSpPr>
          <p:cNvPr id="5" name="Rectangle: Rounded Corners 4">
            <a:extLst>
              <a:ext uri="{FF2B5EF4-FFF2-40B4-BE49-F238E27FC236}">
                <a16:creationId xmlns:a16="http://schemas.microsoft.com/office/drawing/2014/main" id="{3D68A5D5-E50B-4C28-B3A9-CF986EBCC6CF}"/>
              </a:ext>
            </a:extLst>
          </p:cNvPr>
          <p:cNvSpPr/>
          <p:nvPr/>
        </p:nvSpPr>
        <p:spPr>
          <a:xfrm>
            <a:off x="457086" y="1235676"/>
            <a:ext cx="563468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GB" sz="1600" dirty="0">
                <a:solidFill>
                  <a:schemeClr val="bg1"/>
                </a:solidFill>
              </a:rPr>
              <a:t>Performing the same 5 operations on an array and then set</a:t>
            </a:r>
          </a:p>
          <a:p>
            <a:pPr marL="285750" indent="-285750">
              <a:buFont typeface="Arial" panose="020B0604020202020204" pitchFamily="34" charset="0"/>
              <a:buChar char="•"/>
            </a:pPr>
            <a:r>
              <a:rPr lang="en-GB" sz="1600" dirty="0">
                <a:solidFill>
                  <a:schemeClr val="bg1"/>
                </a:solidFill>
              </a:rPr>
              <a:t>Build data set</a:t>
            </a:r>
          </a:p>
          <a:p>
            <a:pPr marL="285750" indent="-285750">
              <a:buFont typeface="Arial" panose="020B0604020202020204" pitchFamily="34" charset="0"/>
              <a:buChar char="•"/>
            </a:pPr>
            <a:r>
              <a:rPr lang="en-GB" sz="1600" dirty="0">
                <a:solidFill>
                  <a:schemeClr val="bg1"/>
                </a:solidFill>
              </a:rPr>
              <a:t>Difference (elements in first set but not in second)</a:t>
            </a:r>
          </a:p>
          <a:p>
            <a:pPr marL="285750" indent="-285750">
              <a:buFont typeface="Arial" panose="020B0604020202020204" pitchFamily="34" charset="0"/>
              <a:buChar char="•"/>
            </a:pPr>
            <a:r>
              <a:rPr lang="en-GB" sz="1600" dirty="0">
                <a:solidFill>
                  <a:schemeClr val="bg1"/>
                </a:solidFill>
              </a:rPr>
              <a:t>Union (all elements that belong to either set)</a:t>
            </a:r>
          </a:p>
          <a:p>
            <a:pPr marL="285750" indent="-285750">
              <a:buFont typeface="Arial" panose="020B0604020202020204" pitchFamily="34" charset="0"/>
              <a:buChar char="•"/>
            </a:pPr>
            <a:r>
              <a:rPr lang="en-GB" sz="1600" dirty="0">
                <a:solidFill>
                  <a:schemeClr val="bg1"/>
                </a:solidFill>
              </a:rPr>
              <a:t>Symmetric Difference (elements in only one set)</a:t>
            </a:r>
          </a:p>
          <a:p>
            <a:pPr marL="285750" indent="-285750">
              <a:buFont typeface="Arial" panose="020B0604020202020204" pitchFamily="34" charset="0"/>
              <a:buChar char="•"/>
            </a:pPr>
            <a:r>
              <a:rPr lang="en-GB" sz="1600" dirty="0">
                <a:solidFill>
                  <a:schemeClr val="bg1"/>
                </a:solidFill>
              </a:rPr>
              <a:t>Intersection (elements in both sets)</a:t>
            </a:r>
          </a:p>
        </p:txBody>
      </p:sp>
      <p:sp>
        <p:nvSpPr>
          <p:cNvPr id="6" name="Rectangle: Rounded Corners 5">
            <a:extLst>
              <a:ext uri="{FF2B5EF4-FFF2-40B4-BE49-F238E27FC236}">
                <a16:creationId xmlns:a16="http://schemas.microsoft.com/office/drawing/2014/main" id="{0473DD60-E791-468C-B428-419E92915CE6}"/>
              </a:ext>
            </a:extLst>
          </p:cNvPr>
          <p:cNvSpPr/>
          <p:nvPr/>
        </p:nvSpPr>
        <p:spPr>
          <a:xfrm>
            <a:off x="7364627" y="1235676"/>
            <a:ext cx="4361821" cy="19445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Which is faster? And by how much???</a:t>
            </a:r>
          </a:p>
        </p:txBody>
      </p:sp>
    </p:spTree>
    <p:extLst>
      <p:ext uri="{BB962C8B-B14F-4D97-AF65-F5344CB8AC3E}">
        <p14:creationId xmlns:p14="http://schemas.microsoft.com/office/powerpoint/2010/main" val="128769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51E0-FE7D-4FEE-B4AD-F819E7D3F94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CF99E2D-34D2-4165-BDDE-AB59C54617E4}"/>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B25D48B-A7A1-4675-A2C9-727333167291}"/>
              </a:ext>
            </a:extLst>
          </p:cNvPr>
          <p:cNvPicPr>
            <a:picLocks noChangeAspect="1"/>
          </p:cNvPicPr>
          <p:nvPr/>
        </p:nvPicPr>
        <p:blipFill>
          <a:blip r:embed="rId3"/>
          <a:stretch>
            <a:fillRect/>
          </a:stretch>
        </p:blipFill>
        <p:spPr>
          <a:xfrm>
            <a:off x="0" y="246831"/>
            <a:ext cx="12192000" cy="6413766"/>
          </a:xfrm>
          <a:prstGeom prst="rect">
            <a:avLst/>
          </a:prstGeom>
        </p:spPr>
      </p:pic>
      <p:sp>
        <p:nvSpPr>
          <p:cNvPr id="6" name="Rectangle: Rounded Corners 5">
            <a:extLst>
              <a:ext uri="{FF2B5EF4-FFF2-40B4-BE49-F238E27FC236}">
                <a16:creationId xmlns:a16="http://schemas.microsoft.com/office/drawing/2014/main" id="{0FE9FB77-FFD2-40C9-AF4D-794EB20BC642}"/>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7" name="Rectangle: Rounded Corners 6">
            <a:extLst>
              <a:ext uri="{FF2B5EF4-FFF2-40B4-BE49-F238E27FC236}">
                <a16:creationId xmlns:a16="http://schemas.microsoft.com/office/drawing/2014/main" id="{C6ECD4C9-A496-49F5-BBD1-8E0AD9C338F9}"/>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8" name="Rectangle: Rounded Corners 7">
            <a:extLst>
              <a:ext uri="{FF2B5EF4-FFF2-40B4-BE49-F238E27FC236}">
                <a16:creationId xmlns:a16="http://schemas.microsoft.com/office/drawing/2014/main" id="{1AF867A3-7433-4FF5-BBC6-98777C62091E}"/>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5FC79F5-C117-422A-8FA4-AA76C471C36D}"/>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343432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A675D3-B44A-46C4-99BF-C87D6DCA7EA0}"/>
              </a:ext>
            </a:extLst>
          </p:cNvPr>
          <p:cNvSpPr>
            <a:spLocks noGrp="1"/>
          </p:cNvSpPr>
          <p:nvPr>
            <p:ph type="title"/>
          </p:nvPr>
        </p:nvSpPr>
        <p:spPr/>
        <p:txBody>
          <a:bodyPr/>
          <a:lstStyle/>
          <a:p>
            <a:r>
              <a:rPr lang="en-GB" dirty="0"/>
              <a:t>Thanks to </a:t>
            </a:r>
            <a:r>
              <a:rPr lang="en-GB" dirty="0" err="1"/>
              <a:t>PrimaryKey</a:t>
            </a:r>
            <a:r>
              <a:rPr lang="en-GB" dirty="0"/>
              <a:t> (Piotr </a:t>
            </a:r>
            <a:r>
              <a:rPr lang="en-GB" dirty="0" err="1"/>
              <a:t>Kruczkowsk</a:t>
            </a:r>
            <a:r>
              <a:rPr lang="en-GB" dirty="0"/>
              <a:t>)</a:t>
            </a:r>
          </a:p>
        </p:txBody>
      </p:sp>
      <p:pic>
        <p:nvPicPr>
          <p:cNvPr id="2" name="Picture 1">
            <a:extLst>
              <a:ext uri="{FF2B5EF4-FFF2-40B4-BE49-F238E27FC236}">
                <a16:creationId xmlns:a16="http://schemas.microsoft.com/office/drawing/2014/main" id="{FE87CEB6-C4B3-4DB8-A13A-9B84A939C39C}"/>
              </a:ext>
            </a:extLst>
          </p:cNvPr>
          <p:cNvPicPr>
            <a:picLocks noChangeAspect="1"/>
          </p:cNvPicPr>
          <p:nvPr/>
        </p:nvPicPr>
        <p:blipFill>
          <a:blip r:embed="rId2"/>
          <a:stretch>
            <a:fillRect/>
          </a:stretch>
        </p:blipFill>
        <p:spPr>
          <a:xfrm>
            <a:off x="3697432" y="1071087"/>
            <a:ext cx="4797136" cy="5596659"/>
          </a:xfrm>
          <a:prstGeom prst="rect">
            <a:avLst/>
          </a:prstGeom>
        </p:spPr>
      </p:pic>
    </p:spTree>
    <p:extLst>
      <p:ext uri="{BB962C8B-B14F-4D97-AF65-F5344CB8AC3E}">
        <p14:creationId xmlns:p14="http://schemas.microsoft.com/office/powerpoint/2010/main" val="860138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830A-9ED2-4AFC-B2C9-C282B2C41C5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F29CC9C-1DE5-4767-8DF2-1CF8E84B53CB}"/>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C5111FCD-2DF5-4338-8BDE-2E156D2F3515}"/>
              </a:ext>
            </a:extLst>
          </p:cNvPr>
          <p:cNvPicPr>
            <a:picLocks noChangeAspect="1"/>
          </p:cNvPicPr>
          <p:nvPr/>
        </p:nvPicPr>
        <p:blipFill>
          <a:blip r:embed="rId3"/>
          <a:stretch>
            <a:fillRect/>
          </a:stretch>
        </p:blipFill>
        <p:spPr>
          <a:xfrm>
            <a:off x="0" y="246831"/>
            <a:ext cx="12192000" cy="6413766"/>
          </a:xfrm>
          <a:prstGeom prst="rect">
            <a:avLst/>
          </a:prstGeom>
        </p:spPr>
      </p:pic>
      <p:sp>
        <p:nvSpPr>
          <p:cNvPr id="7" name="Rectangle: Rounded Corners 6">
            <a:extLst>
              <a:ext uri="{FF2B5EF4-FFF2-40B4-BE49-F238E27FC236}">
                <a16:creationId xmlns:a16="http://schemas.microsoft.com/office/drawing/2014/main" id="{395766D8-F964-4E20-BD3B-5860BAEB4DDE}"/>
              </a:ext>
            </a:extLst>
          </p:cNvPr>
          <p:cNvSpPr/>
          <p:nvPr/>
        </p:nvSpPr>
        <p:spPr>
          <a:xfrm>
            <a:off x="7166920" y="3503140"/>
            <a:ext cx="2397210" cy="729049"/>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With 100k elements</a:t>
            </a:r>
          </a:p>
          <a:p>
            <a:pPr algn="ctr"/>
            <a:r>
              <a:rPr lang="en-GB" sz="1600" dirty="0">
                <a:solidFill>
                  <a:schemeClr val="bg1"/>
                </a:solidFill>
              </a:rPr>
              <a:t>133 – 8,200 x faster</a:t>
            </a:r>
          </a:p>
        </p:txBody>
      </p:sp>
      <p:sp>
        <p:nvSpPr>
          <p:cNvPr id="8" name="Rectangle: Rounded Corners 7">
            <a:extLst>
              <a:ext uri="{FF2B5EF4-FFF2-40B4-BE49-F238E27FC236}">
                <a16:creationId xmlns:a16="http://schemas.microsoft.com/office/drawing/2014/main" id="{651E18F9-A457-4DBC-B422-5BFFA20D3A27}"/>
              </a:ext>
            </a:extLst>
          </p:cNvPr>
          <p:cNvSpPr/>
          <p:nvPr/>
        </p:nvSpPr>
        <p:spPr>
          <a:xfrm>
            <a:off x="1075038" y="1594022"/>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9" name="Rectangle: Rounded Corners 8">
            <a:extLst>
              <a:ext uri="{FF2B5EF4-FFF2-40B4-BE49-F238E27FC236}">
                <a16:creationId xmlns:a16="http://schemas.microsoft.com/office/drawing/2014/main" id="{F25E81A5-F800-4C69-A613-51F8F1E734ED}"/>
              </a:ext>
            </a:extLst>
          </p:cNvPr>
          <p:cNvSpPr/>
          <p:nvPr/>
        </p:nvSpPr>
        <p:spPr>
          <a:xfrm>
            <a:off x="1075038" y="1977081"/>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
        <p:nvSpPr>
          <p:cNvPr id="10" name="Rectangle: Rounded Corners 9">
            <a:extLst>
              <a:ext uri="{FF2B5EF4-FFF2-40B4-BE49-F238E27FC236}">
                <a16:creationId xmlns:a16="http://schemas.microsoft.com/office/drawing/2014/main" id="{456FC950-81D9-411A-914A-8533721B4D7D}"/>
              </a:ext>
            </a:extLst>
          </p:cNvPr>
          <p:cNvSpPr/>
          <p:nvPr/>
        </p:nvSpPr>
        <p:spPr>
          <a:xfrm>
            <a:off x="7043352" y="1587843"/>
            <a:ext cx="2644346" cy="28420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Arrays</a:t>
            </a:r>
          </a:p>
        </p:txBody>
      </p:sp>
      <p:sp>
        <p:nvSpPr>
          <p:cNvPr id="11" name="Rectangle: Rounded Corners 10">
            <a:extLst>
              <a:ext uri="{FF2B5EF4-FFF2-40B4-BE49-F238E27FC236}">
                <a16:creationId xmlns:a16="http://schemas.microsoft.com/office/drawing/2014/main" id="{8CE8D384-3011-4365-8AE6-50D039944846}"/>
              </a:ext>
            </a:extLst>
          </p:cNvPr>
          <p:cNvSpPr/>
          <p:nvPr/>
        </p:nvSpPr>
        <p:spPr>
          <a:xfrm>
            <a:off x="7043352" y="1977080"/>
            <a:ext cx="2644346" cy="284205"/>
          </a:xfrm>
          <a:prstGeom prst="roundRect">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1600" dirty="0">
                <a:solidFill>
                  <a:schemeClr val="bg1"/>
                </a:solidFill>
              </a:rPr>
              <a:t>Sets</a:t>
            </a:r>
          </a:p>
        </p:txBody>
      </p:sp>
    </p:spTree>
    <p:extLst>
      <p:ext uri="{BB962C8B-B14F-4D97-AF65-F5344CB8AC3E}">
        <p14:creationId xmlns:p14="http://schemas.microsoft.com/office/powerpoint/2010/main" val="82094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87C6-2C07-428D-97CD-4D2F75D25841}"/>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50D5C8F0-9791-4195-8235-76B6C3E7C0AC}"/>
              </a:ext>
            </a:extLst>
          </p:cNvPr>
          <p:cNvSpPr>
            <a:spLocks noGrp="1"/>
          </p:cNvSpPr>
          <p:nvPr>
            <p:ph idx="1"/>
          </p:nvPr>
        </p:nvSpPr>
        <p:spPr/>
        <p:txBody>
          <a:bodyPr/>
          <a:lstStyle/>
          <a:p>
            <a:r>
              <a:rPr lang="en-GB" dirty="0"/>
              <a:t>Sets and Maps are another tool in LabVIEW</a:t>
            </a:r>
          </a:p>
          <a:p>
            <a:pPr lvl="1"/>
            <a:r>
              <a:rPr lang="en-GB" dirty="0"/>
              <a:t>Great when you need a flexible data table which enables quick/efficient data access</a:t>
            </a:r>
          </a:p>
          <a:p>
            <a:r>
              <a:rPr lang="en-GB" dirty="0"/>
              <a:t>Enables new ways of building algorithms</a:t>
            </a:r>
          </a:p>
          <a:p>
            <a:pPr lvl="1"/>
            <a:r>
              <a:rPr lang="en-GB" dirty="0"/>
              <a:t>Should aid reducing complexity in some cases</a:t>
            </a:r>
          </a:p>
          <a:p>
            <a:pPr lvl="1"/>
            <a:r>
              <a:rPr lang="en-GB" dirty="0"/>
              <a:t>Should be higher performance in some cases, especially very large data sets</a:t>
            </a:r>
          </a:p>
          <a:p>
            <a:r>
              <a:rPr lang="en-GB" dirty="0"/>
              <a:t>Arrays and variant attributes still remain as good solutions to some use cases</a:t>
            </a:r>
          </a:p>
          <a:p>
            <a:endParaRPr lang="en-GB" dirty="0"/>
          </a:p>
          <a:p>
            <a:r>
              <a:rPr lang="en-GB" dirty="0"/>
              <a:t>Bottom line – Sets and maps are potentially a very powerful tool to understand and use in LabVIEW</a:t>
            </a:r>
          </a:p>
          <a:p>
            <a:pPr lvl="1"/>
            <a:r>
              <a:rPr lang="en-GB" dirty="0"/>
              <a:t>Enables some very abstract but powerful programming methods – up to you if that is beneficial or not</a:t>
            </a:r>
          </a:p>
        </p:txBody>
      </p:sp>
    </p:spTree>
    <p:extLst>
      <p:ext uri="{BB962C8B-B14F-4D97-AF65-F5344CB8AC3E}">
        <p14:creationId xmlns:p14="http://schemas.microsoft.com/office/powerpoint/2010/main" val="190558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44F1A4-6DA4-416D-9393-1E2F3C1CB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1439"/>
            <a:ext cx="8699157" cy="6576562"/>
          </a:xfrm>
          <a:prstGeom prst="rect">
            <a:avLst/>
          </a:prstGeom>
        </p:spPr>
      </p:pic>
      <p:pic>
        <p:nvPicPr>
          <p:cNvPr id="5" name="Picture 4">
            <a:extLst>
              <a:ext uri="{FF2B5EF4-FFF2-40B4-BE49-F238E27FC236}">
                <a16:creationId xmlns:a16="http://schemas.microsoft.com/office/drawing/2014/main" id="{EA43D5F7-A6F3-492B-9E84-97E78321A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492" y="1493540"/>
            <a:ext cx="4126508" cy="5364460"/>
          </a:xfrm>
          <a:prstGeom prst="rect">
            <a:avLst/>
          </a:prstGeom>
        </p:spPr>
      </p:pic>
      <p:sp>
        <p:nvSpPr>
          <p:cNvPr id="6" name="Rectangle 5">
            <a:extLst>
              <a:ext uri="{FF2B5EF4-FFF2-40B4-BE49-F238E27FC236}">
                <a16:creationId xmlns:a16="http://schemas.microsoft.com/office/drawing/2014/main" id="{762FC2D1-E9DA-4737-B500-4B9AD27250EA}"/>
              </a:ext>
            </a:extLst>
          </p:cNvPr>
          <p:cNvSpPr/>
          <p:nvPr/>
        </p:nvSpPr>
        <p:spPr>
          <a:xfrm>
            <a:off x="6796484" y="333492"/>
            <a:ext cx="5395516" cy="369332"/>
          </a:xfrm>
          <a:prstGeom prst="rect">
            <a:avLst/>
          </a:prstGeom>
        </p:spPr>
        <p:txBody>
          <a:bodyPr wrap="none">
            <a:spAutoFit/>
          </a:bodyPr>
          <a:lstStyle/>
          <a:p>
            <a:r>
              <a:rPr lang="en-GB" dirty="0"/>
              <a:t>https://github.com/PeteHorn/LV-Sets-Maps-UKTAG</a:t>
            </a:r>
          </a:p>
        </p:txBody>
      </p:sp>
    </p:spTree>
    <p:extLst>
      <p:ext uri="{BB962C8B-B14F-4D97-AF65-F5344CB8AC3E}">
        <p14:creationId xmlns:p14="http://schemas.microsoft.com/office/powerpoint/2010/main" val="125365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6622-AE66-4FDF-A923-4EB4434EB241}"/>
              </a:ext>
            </a:extLst>
          </p:cNvPr>
          <p:cNvSpPr>
            <a:spLocks noGrp="1"/>
          </p:cNvSpPr>
          <p:nvPr>
            <p:ph type="title"/>
          </p:nvPr>
        </p:nvSpPr>
        <p:spPr/>
        <p:txBody>
          <a:bodyPr/>
          <a:lstStyle/>
          <a:p>
            <a:r>
              <a:rPr lang="en-GB" dirty="0"/>
              <a:t>Thanks also Christian </a:t>
            </a:r>
            <a:r>
              <a:rPr lang="en-GB" dirty="0" err="1"/>
              <a:t>Altenbach</a:t>
            </a:r>
            <a:endParaRPr lang="en-GB" dirty="0"/>
          </a:p>
        </p:txBody>
      </p:sp>
      <p:sp>
        <p:nvSpPr>
          <p:cNvPr id="3" name="Content Placeholder 2">
            <a:extLst>
              <a:ext uri="{FF2B5EF4-FFF2-40B4-BE49-F238E27FC236}">
                <a16:creationId xmlns:a16="http://schemas.microsoft.com/office/drawing/2014/main" id="{1E77BE43-D26E-49D2-8018-F81E45B385E2}"/>
              </a:ext>
            </a:extLst>
          </p:cNvPr>
          <p:cNvSpPr>
            <a:spLocks noGrp="1"/>
          </p:cNvSpPr>
          <p:nvPr>
            <p:ph idx="1"/>
          </p:nvPr>
        </p:nvSpPr>
        <p:spPr>
          <a:xfrm>
            <a:off x="605367" y="975361"/>
            <a:ext cx="10972800" cy="1102821"/>
          </a:xfrm>
        </p:spPr>
        <p:txBody>
          <a:bodyPr/>
          <a:lstStyle/>
          <a:p>
            <a:r>
              <a:rPr lang="en-GB" dirty="0">
                <a:hlinkClick r:id="rId2"/>
              </a:rPr>
              <a:t>https://www.youtube.com/watch?v=5L9tqv3a5TU&amp;feature=youtu.be</a:t>
            </a:r>
            <a:endParaRPr lang="en-GB" dirty="0"/>
          </a:p>
          <a:p>
            <a:r>
              <a:rPr lang="en-GB" dirty="0">
                <a:hlinkClick r:id="rId3"/>
              </a:rPr>
              <a:t>https://labviewwiki.org/wiki/NIWeek_2019</a:t>
            </a:r>
            <a:endParaRPr lang="en-GB" dirty="0"/>
          </a:p>
          <a:p>
            <a:endParaRPr lang="en-GB" dirty="0"/>
          </a:p>
          <a:p>
            <a:endParaRPr lang="en-GB" dirty="0"/>
          </a:p>
        </p:txBody>
      </p:sp>
      <p:pic>
        <p:nvPicPr>
          <p:cNvPr id="5" name="Picture 4">
            <a:extLst>
              <a:ext uri="{FF2B5EF4-FFF2-40B4-BE49-F238E27FC236}">
                <a16:creationId xmlns:a16="http://schemas.microsoft.com/office/drawing/2014/main" id="{50D66832-D88A-43A8-B8E3-B0B938BCA7EC}"/>
              </a:ext>
            </a:extLst>
          </p:cNvPr>
          <p:cNvPicPr>
            <a:picLocks noChangeAspect="1"/>
          </p:cNvPicPr>
          <p:nvPr/>
        </p:nvPicPr>
        <p:blipFill>
          <a:blip r:embed="rId4"/>
          <a:stretch>
            <a:fillRect/>
          </a:stretch>
        </p:blipFill>
        <p:spPr>
          <a:xfrm>
            <a:off x="0" y="2326178"/>
            <a:ext cx="12192000" cy="3188677"/>
          </a:xfrm>
          <a:prstGeom prst="rect">
            <a:avLst/>
          </a:prstGeom>
          <a:ln>
            <a:solidFill>
              <a:schemeClr val="accent1"/>
            </a:solidFill>
          </a:ln>
        </p:spPr>
      </p:pic>
    </p:spTree>
    <p:extLst>
      <p:ext uri="{BB962C8B-B14F-4D97-AF65-F5344CB8AC3E}">
        <p14:creationId xmlns:p14="http://schemas.microsoft.com/office/powerpoint/2010/main" val="268325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B6C5-6319-46A5-B995-FCB842137DCD}"/>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9B4A92DC-F9C3-4557-A56C-5CED1B37C090}"/>
              </a:ext>
            </a:extLst>
          </p:cNvPr>
          <p:cNvSpPr>
            <a:spLocks noGrp="1"/>
          </p:cNvSpPr>
          <p:nvPr>
            <p:ph idx="1"/>
          </p:nvPr>
        </p:nvSpPr>
        <p:spPr/>
        <p:txBody>
          <a:bodyPr/>
          <a:lstStyle/>
          <a:p>
            <a:r>
              <a:rPr lang="en-GB" dirty="0"/>
              <a:t>What are LabVIEW Sets and Maps?</a:t>
            </a:r>
          </a:p>
          <a:p>
            <a:r>
              <a:rPr lang="en-GB" dirty="0"/>
              <a:t>What are they good for, and why are they brilliant?</a:t>
            </a:r>
          </a:p>
          <a:p>
            <a:r>
              <a:rPr lang="en-GB" dirty="0"/>
              <a:t>Example use cases</a:t>
            </a:r>
          </a:p>
          <a:p>
            <a:pPr lvl="1"/>
            <a:r>
              <a:rPr lang="en-GB" dirty="0"/>
              <a:t>Sets</a:t>
            </a:r>
          </a:p>
          <a:p>
            <a:pPr lvl="1"/>
            <a:r>
              <a:rPr lang="en-GB" dirty="0"/>
              <a:t>Maps</a:t>
            </a:r>
          </a:p>
          <a:p>
            <a:r>
              <a:rPr lang="en-GB" dirty="0"/>
              <a:t>Some other cool stuff built in to the environment</a:t>
            </a:r>
          </a:p>
          <a:p>
            <a:r>
              <a:rPr lang="en-GB" dirty="0"/>
              <a:t>Performance comparison</a:t>
            </a:r>
          </a:p>
        </p:txBody>
      </p:sp>
    </p:spTree>
    <p:extLst>
      <p:ext uri="{BB962C8B-B14F-4D97-AF65-F5344CB8AC3E}">
        <p14:creationId xmlns:p14="http://schemas.microsoft.com/office/powerpoint/2010/main" val="348974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ECC-9B34-4B89-A3B9-1271A4C890E3}"/>
              </a:ext>
            </a:extLst>
          </p:cNvPr>
          <p:cNvSpPr>
            <a:spLocks noGrp="1"/>
          </p:cNvSpPr>
          <p:nvPr>
            <p:ph type="title"/>
          </p:nvPr>
        </p:nvSpPr>
        <p:spPr/>
        <p:txBody>
          <a:bodyPr/>
          <a:lstStyle/>
          <a:p>
            <a:r>
              <a:rPr lang="en-GB" dirty="0"/>
              <a:t>What are LabVIEW Sets and Maps?</a:t>
            </a:r>
          </a:p>
        </p:txBody>
      </p:sp>
      <p:pic>
        <p:nvPicPr>
          <p:cNvPr id="5" name="Content Placeholder 4">
            <a:extLst>
              <a:ext uri="{FF2B5EF4-FFF2-40B4-BE49-F238E27FC236}">
                <a16:creationId xmlns:a16="http://schemas.microsoft.com/office/drawing/2014/main" id="{43CAD283-96D4-4C42-9A70-5372DF9EE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36" y="975360"/>
            <a:ext cx="8518452" cy="4897438"/>
          </a:xfrm>
        </p:spPr>
      </p:pic>
      <p:pic>
        <p:nvPicPr>
          <p:cNvPr id="7" name="Picture 6">
            <a:extLst>
              <a:ext uri="{FF2B5EF4-FFF2-40B4-BE49-F238E27FC236}">
                <a16:creationId xmlns:a16="http://schemas.microsoft.com/office/drawing/2014/main" id="{C77D5297-E826-4747-8A4B-0D0D600C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872" y="3436988"/>
            <a:ext cx="9046128" cy="2811411"/>
          </a:xfrm>
          <a:prstGeom prst="rect">
            <a:avLst/>
          </a:prstGeom>
        </p:spPr>
      </p:pic>
    </p:spTree>
    <p:extLst>
      <p:ext uri="{BB962C8B-B14F-4D97-AF65-F5344CB8AC3E}">
        <p14:creationId xmlns:p14="http://schemas.microsoft.com/office/powerpoint/2010/main" val="198996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4EE-DAE4-4A2B-A73F-ED1118FFD42C}"/>
              </a:ext>
            </a:extLst>
          </p:cNvPr>
          <p:cNvSpPr>
            <a:spLocks noGrp="1"/>
          </p:cNvSpPr>
          <p:nvPr>
            <p:ph type="title"/>
          </p:nvPr>
        </p:nvSpPr>
        <p:spPr/>
        <p:txBody>
          <a:bodyPr/>
          <a:lstStyle/>
          <a:p>
            <a:r>
              <a:rPr lang="en-GB" dirty="0"/>
              <a:t>What are they good for, and why are they brilliant?</a:t>
            </a:r>
          </a:p>
        </p:txBody>
      </p:sp>
      <p:sp>
        <p:nvSpPr>
          <p:cNvPr id="3" name="Content Placeholder 2">
            <a:extLst>
              <a:ext uri="{FF2B5EF4-FFF2-40B4-BE49-F238E27FC236}">
                <a16:creationId xmlns:a16="http://schemas.microsoft.com/office/drawing/2014/main" id="{4CE889EB-7C1B-4A35-A3AC-9B27E045FFA7}"/>
              </a:ext>
            </a:extLst>
          </p:cNvPr>
          <p:cNvSpPr>
            <a:spLocks noGrp="1"/>
          </p:cNvSpPr>
          <p:nvPr>
            <p:ph idx="1"/>
          </p:nvPr>
        </p:nvSpPr>
        <p:spPr/>
        <p:txBody>
          <a:bodyPr/>
          <a:lstStyle/>
          <a:p>
            <a:r>
              <a:rPr lang="en-GB" dirty="0"/>
              <a:t>Having the information is useless unless we can find it efficiently</a:t>
            </a:r>
          </a:p>
          <a:p>
            <a:endParaRPr lang="en-GB" dirty="0"/>
          </a:p>
          <a:p>
            <a:r>
              <a:rPr lang="en-GB" dirty="0"/>
              <a:t>Sets and Maps are optimised for storing information and efficient searching</a:t>
            </a:r>
          </a:p>
          <a:p>
            <a:pPr lvl="1"/>
            <a:r>
              <a:rPr lang="en-GB" dirty="0"/>
              <a:t>Does this entry exist? (sets: </a:t>
            </a:r>
            <a:r>
              <a:rPr lang="en-GB" b="1" dirty="0"/>
              <a:t>element</a:t>
            </a:r>
            <a:r>
              <a:rPr lang="en-GB" dirty="0"/>
              <a:t>, maps: </a:t>
            </a:r>
            <a:r>
              <a:rPr lang="en-GB" b="1" dirty="0"/>
              <a:t>key</a:t>
            </a:r>
            <a:r>
              <a:rPr lang="en-GB" dirty="0"/>
              <a:t>)</a:t>
            </a:r>
          </a:p>
          <a:p>
            <a:pPr lvl="1"/>
            <a:r>
              <a:rPr lang="en-GB" dirty="0"/>
              <a:t>If it exists, what is the value (maps: </a:t>
            </a:r>
            <a:r>
              <a:rPr lang="en-GB" b="1" dirty="0"/>
              <a:t>value</a:t>
            </a:r>
            <a:r>
              <a:rPr lang="en-GB" dirty="0"/>
              <a:t>)</a:t>
            </a:r>
          </a:p>
          <a:p>
            <a:pPr lvl="1"/>
            <a:endParaRPr lang="en-GB" dirty="0"/>
          </a:p>
          <a:p>
            <a:r>
              <a:rPr lang="en-GB" dirty="0"/>
              <a:t>Sets and Maps are optimised for dynamic changes to the data</a:t>
            </a:r>
          </a:p>
          <a:p>
            <a:pPr lvl="1"/>
            <a:r>
              <a:rPr lang="en-GB" dirty="0"/>
              <a:t>Add entry (maps, sets)</a:t>
            </a:r>
          </a:p>
          <a:p>
            <a:pPr lvl="1"/>
            <a:r>
              <a:rPr lang="en-GB" dirty="0"/>
              <a:t>Remove entry (maps, sets)</a:t>
            </a:r>
          </a:p>
          <a:p>
            <a:pPr lvl="1"/>
            <a:r>
              <a:rPr lang="en-GB" dirty="0"/>
              <a:t>Replace value (IPE (3 modes), maps)</a:t>
            </a:r>
          </a:p>
        </p:txBody>
      </p:sp>
    </p:spTree>
    <p:extLst>
      <p:ext uri="{BB962C8B-B14F-4D97-AF65-F5344CB8AC3E}">
        <p14:creationId xmlns:p14="http://schemas.microsoft.com/office/powerpoint/2010/main" val="214086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F93B-E607-49D0-BB78-BE82A2BF934A}"/>
              </a:ext>
            </a:extLst>
          </p:cNvPr>
          <p:cNvSpPr>
            <a:spLocks noGrp="1"/>
          </p:cNvSpPr>
          <p:nvPr>
            <p:ph type="title"/>
          </p:nvPr>
        </p:nvSpPr>
        <p:spPr/>
        <p:txBody>
          <a:bodyPr/>
          <a:lstStyle/>
          <a:p>
            <a:r>
              <a:rPr lang="en-GB" dirty="0"/>
              <a:t>Sets</a:t>
            </a:r>
          </a:p>
        </p:txBody>
      </p:sp>
      <p:sp>
        <p:nvSpPr>
          <p:cNvPr id="3" name="Content Placeholder 2">
            <a:extLst>
              <a:ext uri="{FF2B5EF4-FFF2-40B4-BE49-F238E27FC236}">
                <a16:creationId xmlns:a16="http://schemas.microsoft.com/office/drawing/2014/main" id="{AFB043A6-A078-48DD-B2D2-DC1C778B864E}"/>
              </a:ext>
            </a:extLst>
          </p:cNvPr>
          <p:cNvSpPr>
            <a:spLocks noGrp="1"/>
          </p:cNvSpPr>
          <p:nvPr>
            <p:ph idx="1"/>
          </p:nvPr>
        </p:nvSpPr>
        <p:spPr>
          <a:xfrm>
            <a:off x="605367" y="975362"/>
            <a:ext cx="10972800" cy="1322996"/>
          </a:xfrm>
        </p:spPr>
        <p:txBody>
          <a:bodyPr/>
          <a:lstStyle/>
          <a:p>
            <a:r>
              <a:rPr lang="en-GB" dirty="0"/>
              <a:t>Collection of </a:t>
            </a:r>
            <a:r>
              <a:rPr lang="en-GB" b="1" dirty="0"/>
              <a:t>unique</a:t>
            </a:r>
            <a:r>
              <a:rPr lang="en-GB" dirty="0"/>
              <a:t> elements </a:t>
            </a:r>
            <a:r>
              <a:rPr lang="en-GB" b="1" dirty="0"/>
              <a:t>sorted</a:t>
            </a:r>
            <a:r>
              <a:rPr lang="en-GB" dirty="0"/>
              <a:t> into order</a:t>
            </a:r>
          </a:p>
          <a:p>
            <a:pPr lvl="1"/>
            <a:r>
              <a:rPr lang="en-GB" dirty="0"/>
              <a:t>As they are sorted, it is very quick to check whether a given element is present or to iterate through the collection</a:t>
            </a:r>
          </a:p>
        </p:txBody>
      </p:sp>
      <p:pic>
        <p:nvPicPr>
          <p:cNvPr id="4" name="Picture 3">
            <a:extLst>
              <a:ext uri="{FF2B5EF4-FFF2-40B4-BE49-F238E27FC236}">
                <a16:creationId xmlns:a16="http://schemas.microsoft.com/office/drawing/2014/main" id="{ECA4AB6E-1C74-4E2A-9D8F-4B97A4E0E9A4}"/>
              </a:ext>
            </a:extLst>
          </p:cNvPr>
          <p:cNvPicPr>
            <a:picLocks noChangeAspect="1"/>
          </p:cNvPicPr>
          <p:nvPr/>
        </p:nvPicPr>
        <p:blipFill>
          <a:blip r:embed="rId2"/>
          <a:stretch>
            <a:fillRect/>
          </a:stretch>
        </p:blipFill>
        <p:spPr>
          <a:xfrm>
            <a:off x="2341886" y="2167789"/>
            <a:ext cx="7508228" cy="4541930"/>
          </a:xfrm>
          <a:prstGeom prst="rect">
            <a:avLst/>
          </a:prstGeom>
        </p:spPr>
      </p:pic>
    </p:spTree>
    <p:extLst>
      <p:ext uri="{BB962C8B-B14F-4D97-AF65-F5344CB8AC3E}">
        <p14:creationId xmlns:p14="http://schemas.microsoft.com/office/powerpoint/2010/main" val="2683716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2A05-591A-4634-9EDF-6EF9E2137249}"/>
              </a:ext>
            </a:extLst>
          </p:cNvPr>
          <p:cNvSpPr>
            <a:spLocks noGrp="1"/>
          </p:cNvSpPr>
          <p:nvPr>
            <p:ph type="title"/>
          </p:nvPr>
        </p:nvSpPr>
        <p:spPr/>
        <p:txBody>
          <a:bodyPr/>
          <a:lstStyle/>
          <a:p>
            <a:r>
              <a:rPr lang="en-GB" dirty="0"/>
              <a:t>Sets</a:t>
            </a:r>
          </a:p>
        </p:txBody>
      </p:sp>
      <p:pic>
        <p:nvPicPr>
          <p:cNvPr id="4" name="Content Placeholder 3">
            <a:extLst>
              <a:ext uri="{FF2B5EF4-FFF2-40B4-BE49-F238E27FC236}">
                <a16:creationId xmlns:a16="http://schemas.microsoft.com/office/drawing/2014/main" id="{CE1E7345-370D-4EB2-99F2-4879E121CBA3}"/>
              </a:ext>
            </a:extLst>
          </p:cNvPr>
          <p:cNvPicPr>
            <a:picLocks noGrp="1" noChangeAspect="1"/>
          </p:cNvPicPr>
          <p:nvPr>
            <p:ph idx="1"/>
          </p:nvPr>
        </p:nvPicPr>
        <p:blipFill>
          <a:blip r:embed="rId2"/>
          <a:stretch>
            <a:fillRect/>
          </a:stretch>
        </p:blipFill>
        <p:spPr>
          <a:xfrm>
            <a:off x="1606103" y="974725"/>
            <a:ext cx="8970270" cy="4897438"/>
          </a:xfrm>
          <a:prstGeom prst="rect">
            <a:avLst/>
          </a:prstGeom>
        </p:spPr>
      </p:pic>
    </p:spTree>
    <p:extLst>
      <p:ext uri="{BB962C8B-B14F-4D97-AF65-F5344CB8AC3E}">
        <p14:creationId xmlns:p14="http://schemas.microsoft.com/office/powerpoint/2010/main" val="4194334310"/>
      </p:ext>
    </p:extLst>
  </p:cSld>
  <p:clrMapOvr>
    <a:masterClrMapping/>
  </p:clrMapOvr>
</p:sld>
</file>

<file path=ppt/theme/theme1.xml><?xml version="1.0" encoding="utf-8"?>
<a:theme xmlns:a="http://schemas.openxmlformats.org/drawingml/2006/main" name="NI Corporate Theme 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heme 16x9" id="{2DF22EE8-4E3A-43D9-AF1F-EFFF0F7F6024}" vid="{FA431634-8481-4373-886B-594F7027B46B}"/>
    </a:ext>
  </a:extLst>
</a:theme>
</file>

<file path=ppt/theme/theme2.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93056DCD-738D-714C-9E14-9DEA5962076C}"/>
    </a:ext>
  </a:extLst>
</a:theme>
</file>

<file path=ppt/theme/theme3.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6FCE5338-F050-674C-A058-5353F6039F19}" vid="{B3D09666-A342-0646-A216-15FB9D4947D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76D754C1B20445910D3487C1D09737" ma:contentTypeVersion="7" ma:contentTypeDescription="Create a new document." ma:contentTypeScope="" ma:versionID="b5fed9a9a6deb8ba8eefb959a1ab1085">
  <xsd:schema xmlns:xsd="http://www.w3.org/2001/XMLSchema" xmlns:xs="http://www.w3.org/2001/XMLSchema" xmlns:p="http://schemas.microsoft.com/office/2006/metadata/properties" xmlns:ns3="52f9605b-894a-4d15-9643-787f8c0a2e87" xmlns:ns4="2c2fffaa-1490-421c-b984-d4bc7eb08eca" targetNamespace="http://schemas.microsoft.com/office/2006/metadata/properties" ma:root="true" ma:fieldsID="e45db072d4612f2b54f2e0829b061297" ns3:_="" ns4:_="">
    <xsd:import namespace="52f9605b-894a-4d15-9643-787f8c0a2e87"/>
    <xsd:import namespace="2c2fffaa-1490-421c-b984-d4bc7eb08ec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9605b-894a-4d15-9643-787f8c0a2e8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2fffaa-1490-421c-b984-d4bc7eb08ec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EFAA4-25C2-4FF2-88C4-99789A990870}">
  <ds:schemaRefs>
    <ds:schemaRef ds:uri="http://purl.org/dc/terms/"/>
    <ds:schemaRef ds:uri="http://schemas.microsoft.com/office/2006/documentManagement/types"/>
    <ds:schemaRef ds:uri="http://purl.org/dc/dcmitype/"/>
    <ds:schemaRef ds:uri="52f9605b-894a-4d15-9643-787f8c0a2e87"/>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c2fffaa-1490-421c-b984-d4bc7eb08eca"/>
    <ds:schemaRef ds:uri="http://www.w3.org/XML/1998/namespace"/>
  </ds:schemaRefs>
</ds:datastoreItem>
</file>

<file path=customXml/itemProps2.xml><?xml version="1.0" encoding="utf-8"?>
<ds:datastoreItem xmlns:ds="http://schemas.openxmlformats.org/officeDocument/2006/customXml" ds:itemID="{FFA08895-ECF7-4762-B5E4-FD835FC7D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9605b-894a-4d15-9643-787f8c0a2e87"/>
    <ds:schemaRef ds:uri="2c2fffaa-1490-421c-b984-d4bc7eb08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FE09AC-BB1B-44AB-9E53-754FCA5DA9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NI Week 2019 - Process Improvement Workshops</Template>
  <TotalTime>2105</TotalTime>
  <Words>967</Words>
  <Application>Microsoft Office PowerPoint</Application>
  <PresentationFormat>Widescreen</PresentationFormat>
  <Paragraphs>137</Paragraphs>
  <Slides>32</Slides>
  <Notes>8</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32</vt:i4>
      </vt:variant>
    </vt:vector>
  </HeadingPairs>
  <TitlesOfParts>
    <vt:vector size="39" baseType="lpstr">
      <vt:lpstr>Arial</vt:lpstr>
      <vt:lpstr>Calibri</vt:lpstr>
      <vt:lpstr>Helvetica Neue Light</vt:lpstr>
      <vt:lpstr>Wingdings</vt:lpstr>
      <vt:lpstr>NI Corporate Theme 16x9</vt:lpstr>
      <vt:lpstr>Confidential_Corporate Template_2017</vt:lpstr>
      <vt:lpstr>Customer Confidential_Corporate Template_2017</vt:lpstr>
      <vt:lpstr>A new datatype in LabVIEW</vt:lpstr>
      <vt:lpstr>#OurGiantsAreFemale</vt:lpstr>
      <vt:lpstr>Thanks to PrimaryKey (Piotr Kruczkowsk)</vt:lpstr>
      <vt:lpstr>Thanks also Christian Altenbach</vt:lpstr>
      <vt:lpstr>Agenda</vt:lpstr>
      <vt:lpstr>What are LabVIEW Sets and Maps?</vt:lpstr>
      <vt:lpstr>What are they good for, and why are they brilliant?</vt:lpstr>
      <vt:lpstr>Sets</vt:lpstr>
      <vt:lpstr>Sets</vt:lpstr>
      <vt:lpstr>Avoid nested loops</vt:lpstr>
      <vt:lpstr>Finding unique elements in an array</vt:lpstr>
      <vt:lpstr>Maps</vt:lpstr>
      <vt:lpstr>Maps</vt:lpstr>
      <vt:lpstr>Build a translation utility </vt:lpstr>
      <vt:lpstr>Service management</vt:lpstr>
      <vt:lpstr>Service/Actor Management</vt:lpstr>
      <vt:lpstr>Decision trees</vt:lpstr>
      <vt:lpstr>Decision trees</vt:lpstr>
      <vt:lpstr>Remembering previous results</vt:lpstr>
      <vt:lpstr>Indexing a FOR loop</vt:lpstr>
      <vt:lpstr>File IO – Zero overhead</vt:lpstr>
      <vt:lpstr>Performance</vt:lpstr>
      <vt:lpstr>Performance – Maps vs variant attributes</vt:lpstr>
      <vt:lpstr>Performance – Maps vs variant attributes</vt:lpstr>
      <vt:lpstr>Performance – Maps vs variant attributes</vt:lpstr>
      <vt:lpstr>Performance – Maps vs Variant Attributes</vt:lpstr>
      <vt:lpstr>Performance – Maps vs Variant Attributes</vt:lpstr>
      <vt:lpstr>Performance – Sets vs arrays</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datatype in LabVIEW</dc:title>
  <dc:creator>Peter Horn</dc:creator>
  <cp:lastModifiedBy>Peter Horn</cp:lastModifiedBy>
  <cp:revision>41</cp:revision>
  <dcterms:created xsi:type="dcterms:W3CDTF">2019-07-29T12:54:42Z</dcterms:created>
  <dcterms:modified xsi:type="dcterms:W3CDTF">2019-08-02T09:00:44Z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0x0101007076D754C1B20445910D3487C1D09737</vt:lpwstr>
  </property>
</Properties>
</file>